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4"/>
  </p:notesMasterIdLst>
  <p:sldIdLst>
    <p:sldId id="256" r:id="rId5"/>
    <p:sldId id="257" r:id="rId6"/>
    <p:sldId id="264" r:id="rId7"/>
    <p:sldId id="319" r:id="rId8"/>
    <p:sldId id="295" r:id="rId9"/>
    <p:sldId id="309" r:id="rId10"/>
    <p:sldId id="279" r:id="rId11"/>
    <p:sldId id="278" r:id="rId12"/>
    <p:sldId id="266" r:id="rId13"/>
    <p:sldId id="265" r:id="rId14"/>
    <p:sldId id="297" r:id="rId15"/>
    <p:sldId id="306" r:id="rId16"/>
    <p:sldId id="299" r:id="rId17"/>
    <p:sldId id="307" r:id="rId18"/>
    <p:sldId id="268" r:id="rId19"/>
    <p:sldId id="269" r:id="rId20"/>
    <p:sldId id="296" r:id="rId21"/>
    <p:sldId id="267" r:id="rId22"/>
    <p:sldId id="308" r:id="rId23"/>
    <p:sldId id="282" r:id="rId24"/>
    <p:sldId id="272" r:id="rId25"/>
    <p:sldId id="301" r:id="rId26"/>
    <p:sldId id="300" r:id="rId27"/>
    <p:sldId id="302" r:id="rId28"/>
    <p:sldId id="303" r:id="rId29"/>
    <p:sldId id="304" r:id="rId30"/>
    <p:sldId id="305" r:id="rId31"/>
    <p:sldId id="310" r:id="rId32"/>
    <p:sldId id="311" r:id="rId33"/>
    <p:sldId id="312" r:id="rId34"/>
    <p:sldId id="314" r:id="rId35"/>
    <p:sldId id="315" r:id="rId36"/>
    <p:sldId id="320" r:id="rId37"/>
    <p:sldId id="316" r:id="rId38"/>
    <p:sldId id="317" r:id="rId39"/>
    <p:sldId id="318" r:id="rId40"/>
    <p:sldId id="298" r:id="rId41"/>
    <p:sldId id="313" r:id="rId42"/>
    <p:sldId id="261" r:id="rId43"/>
  </p:sldIdLst>
  <p:sldSz cx="14630400" cy="8229600"/>
  <p:notesSz cx="6858000" cy="9144000"/>
  <p:embeddedFontLst>
    <p:embeddedFont>
      <p:font typeface="Calibri" panose="020F0502020204030204"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336" y="-60"/>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00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84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53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78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7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808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746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084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968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73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197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977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326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496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908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706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685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2481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253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33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030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951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681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497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537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959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4015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390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066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594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54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11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06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719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38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02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97280" y="2556511"/>
            <a:ext cx="12435840" cy="176403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194560" y="4663440"/>
            <a:ext cx="10241280" cy="2103120"/>
          </a:xfrm>
          <a:prstGeom prst="rect">
            <a:avLst/>
          </a:prstGeom>
          <a:noFill/>
          <a:ln>
            <a:noFill/>
          </a:ln>
        </p:spPr>
        <p:txBody>
          <a:bodyPr spcFirstLastPara="1" wrap="square" lIns="130600" tIns="65300" rIns="130600" bIns="65300" anchor="t" anchorCtr="0">
            <a:normAutofit/>
          </a:bodyPr>
          <a:lstStyle>
            <a:lvl1pPr lvl="0" algn="ctr">
              <a:spcBef>
                <a:spcPts val="920"/>
              </a:spcBef>
              <a:spcAft>
                <a:spcPts val="0"/>
              </a:spcAft>
              <a:buClr>
                <a:srgbClr val="888888"/>
              </a:buClr>
              <a:buSzPts val="4600"/>
              <a:buNone/>
              <a:defRPr>
                <a:solidFill>
                  <a:srgbClr val="888888"/>
                </a:solidFill>
              </a:defRPr>
            </a:lvl1pPr>
            <a:lvl2pPr lvl="1" algn="ctr">
              <a:spcBef>
                <a:spcPts val="800"/>
              </a:spcBef>
              <a:spcAft>
                <a:spcPts val="0"/>
              </a:spcAft>
              <a:buClr>
                <a:srgbClr val="888888"/>
              </a:buClr>
              <a:buSzPts val="4000"/>
              <a:buNone/>
              <a:defRPr>
                <a:solidFill>
                  <a:srgbClr val="888888"/>
                </a:solidFill>
              </a:defRPr>
            </a:lvl2pPr>
            <a:lvl3pPr lvl="2" algn="ctr">
              <a:spcBef>
                <a:spcPts val="680"/>
              </a:spcBef>
              <a:spcAft>
                <a:spcPts val="0"/>
              </a:spcAft>
              <a:buClr>
                <a:srgbClr val="888888"/>
              </a:buClr>
              <a:buSzPts val="3400"/>
              <a:buNone/>
              <a:defRPr>
                <a:solidFill>
                  <a:srgbClr val="888888"/>
                </a:solidFill>
              </a:defRPr>
            </a:lvl3pPr>
            <a:lvl4pPr lvl="3" algn="ctr">
              <a:spcBef>
                <a:spcPts val="580"/>
              </a:spcBef>
              <a:spcAft>
                <a:spcPts val="0"/>
              </a:spcAft>
              <a:buClr>
                <a:srgbClr val="888888"/>
              </a:buClr>
              <a:buSzPts val="2900"/>
              <a:buNone/>
              <a:defRPr>
                <a:solidFill>
                  <a:srgbClr val="888888"/>
                </a:solidFill>
              </a:defRPr>
            </a:lvl4pPr>
            <a:lvl5pPr lvl="4" algn="ctr">
              <a:spcBef>
                <a:spcPts val="580"/>
              </a:spcBef>
              <a:spcAft>
                <a:spcPts val="0"/>
              </a:spcAft>
              <a:buClr>
                <a:srgbClr val="888888"/>
              </a:buClr>
              <a:buSzPts val="2900"/>
              <a:buNone/>
              <a:defRPr>
                <a:solidFill>
                  <a:srgbClr val="888888"/>
                </a:solidFill>
              </a:defRPr>
            </a:lvl5pPr>
            <a:lvl6pPr lvl="5" algn="ctr">
              <a:spcBef>
                <a:spcPts val="580"/>
              </a:spcBef>
              <a:spcAft>
                <a:spcPts val="0"/>
              </a:spcAft>
              <a:buClr>
                <a:srgbClr val="888888"/>
              </a:buClr>
              <a:buSzPts val="2900"/>
              <a:buNone/>
              <a:defRPr>
                <a:solidFill>
                  <a:srgbClr val="888888"/>
                </a:solidFill>
              </a:defRPr>
            </a:lvl6pPr>
            <a:lvl7pPr lvl="6" algn="ctr">
              <a:spcBef>
                <a:spcPts val="580"/>
              </a:spcBef>
              <a:spcAft>
                <a:spcPts val="0"/>
              </a:spcAft>
              <a:buClr>
                <a:srgbClr val="888888"/>
              </a:buClr>
              <a:buSzPts val="2900"/>
              <a:buNone/>
              <a:defRPr>
                <a:solidFill>
                  <a:srgbClr val="888888"/>
                </a:solidFill>
              </a:defRPr>
            </a:lvl7pPr>
            <a:lvl8pPr lvl="7" algn="ctr">
              <a:spcBef>
                <a:spcPts val="580"/>
              </a:spcBef>
              <a:spcAft>
                <a:spcPts val="0"/>
              </a:spcAft>
              <a:buClr>
                <a:srgbClr val="888888"/>
              </a:buClr>
              <a:buSzPts val="2900"/>
              <a:buNone/>
              <a:defRPr>
                <a:solidFill>
                  <a:srgbClr val="888888"/>
                </a:solidFill>
              </a:defRPr>
            </a:lvl8pPr>
            <a:lvl9pPr lvl="8" algn="ctr">
              <a:spcBef>
                <a:spcPts val="580"/>
              </a:spcBef>
              <a:spcAft>
                <a:spcPts val="0"/>
              </a:spcAft>
              <a:buClr>
                <a:srgbClr val="888888"/>
              </a:buClr>
              <a:buSzPts val="2900"/>
              <a:buNone/>
              <a:defRPr>
                <a:solidFill>
                  <a:srgbClr val="888888"/>
                </a:solidFill>
              </a:defRPr>
            </a:lvl9pPr>
          </a:lstStyle>
          <a:p>
            <a:endParaRPr/>
          </a:p>
        </p:txBody>
      </p:sp>
      <p:sp>
        <p:nvSpPr>
          <p:cNvPr id="14" name="Google Shape;14;p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599622" y="-1947862"/>
            <a:ext cx="5431156" cy="13167360"/>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5392083" y="1976438"/>
            <a:ext cx="8425816" cy="5265421"/>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736783" y="-3169601"/>
            <a:ext cx="8425816" cy="15557499"/>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55701" y="5288281"/>
            <a:ext cx="12435840" cy="1634490"/>
          </a:xfrm>
          <a:prstGeom prst="rect">
            <a:avLst/>
          </a:prstGeom>
          <a:noFill/>
          <a:ln>
            <a:noFill/>
          </a:ln>
        </p:spPr>
        <p:txBody>
          <a:bodyPr spcFirstLastPara="1" wrap="square" lIns="130600" tIns="65300" rIns="130600" bIns="65300" anchor="t" anchorCtr="0">
            <a:normAutofit/>
          </a:bodyPr>
          <a:lstStyle>
            <a:lvl1pPr lvl="0" algn="l">
              <a:spcBef>
                <a:spcPts val="0"/>
              </a:spcBef>
              <a:spcAft>
                <a:spcPts val="0"/>
              </a:spcAft>
              <a:buClr>
                <a:schemeClr val="dk1"/>
              </a:buClr>
              <a:buSzPts val="5700"/>
              <a:buFont typeface="Calibri"/>
              <a:buNone/>
              <a:defRPr sz="5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55701" y="3488056"/>
            <a:ext cx="12435840" cy="1800224"/>
          </a:xfrm>
          <a:prstGeom prst="rect">
            <a:avLst/>
          </a:prstGeom>
          <a:noFill/>
          <a:ln>
            <a:noFill/>
          </a:ln>
        </p:spPr>
        <p:txBody>
          <a:bodyPr spcFirstLastPara="1" wrap="square" lIns="130600" tIns="65300" rIns="130600" bIns="65300" anchor="b" anchorCtr="0">
            <a:normAutofit/>
          </a:bodyPr>
          <a:lstStyle>
            <a:lvl1pPr marL="457200" lvl="0" indent="-228600" algn="l">
              <a:spcBef>
                <a:spcPts val="580"/>
              </a:spcBef>
              <a:spcAft>
                <a:spcPts val="0"/>
              </a:spcAft>
              <a:buClr>
                <a:srgbClr val="888888"/>
              </a:buClr>
              <a:buSzPts val="2900"/>
              <a:buNone/>
              <a:defRPr sz="29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26" name="Google Shape;26;p4"/>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170941" y="2305050"/>
            <a:ext cx="10411459"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2" name="Google Shape;32;p5"/>
          <p:cNvSpPr txBox="1">
            <a:spLocks noGrp="1"/>
          </p:cNvSpPr>
          <p:nvPr>
            <p:ph type="body" idx="2"/>
          </p:nvPr>
        </p:nvSpPr>
        <p:spPr>
          <a:xfrm>
            <a:off x="11826241" y="2305050"/>
            <a:ext cx="10411461"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3" name="Google Shape;33;p5"/>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6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31520" y="1842136"/>
            <a:ext cx="6464301"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39" name="Google Shape;39;p6"/>
          <p:cNvSpPr txBox="1">
            <a:spLocks noGrp="1"/>
          </p:cNvSpPr>
          <p:nvPr>
            <p:ph type="body" idx="2"/>
          </p:nvPr>
        </p:nvSpPr>
        <p:spPr>
          <a:xfrm>
            <a:off x="731520" y="2609850"/>
            <a:ext cx="6464301"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0" name="Google Shape;40;p6"/>
          <p:cNvSpPr txBox="1">
            <a:spLocks noGrp="1"/>
          </p:cNvSpPr>
          <p:nvPr>
            <p:ph type="body" idx="3"/>
          </p:nvPr>
        </p:nvSpPr>
        <p:spPr>
          <a:xfrm>
            <a:off x="7432041" y="1842136"/>
            <a:ext cx="6466840"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1" name="Google Shape;41;p6"/>
          <p:cNvSpPr txBox="1">
            <a:spLocks noGrp="1"/>
          </p:cNvSpPr>
          <p:nvPr>
            <p:ph type="body" idx="4"/>
          </p:nvPr>
        </p:nvSpPr>
        <p:spPr>
          <a:xfrm>
            <a:off x="7432041" y="2609850"/>
            <a:ext cx="6466840"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2" name="Google Shape;42;p6"/>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31521" y="327660"/>
            <a:ext cx="4813301" cy="1394460"/>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720080" y="327660"/>
            <a:ext cx="8178800" cy="7023736"/>
          </a:xfrm>
          <a:prstGeom prst="rect">
            <a:avLst/>
          </a:prstGeom>
          <a:noFill/>
          <a:ln>
            <a:noFill/>
          </a:ln>
        </p:spPr>
        <p:txBody>
          <a:bodyPr spcFirstLastPara="1" wrap="square" lIns="130600" tIns="65300" rIns="130600" bIns="65300" anchor="t" anchorCtr="0">
            <a:normAutofit/>
          </a:bodyPr>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12750" algn="l">
              <a:spcBef>
                <a:spcPts val="580"/>
              </a:spcBef>
              <a:spcAft>
                <a:spcPts val="0"/>
              </a:spcAft>
              <a:buClr>
                <a:schemeClr val="dk1"/>
              </a:buClr>
              <a:buSzPts val="2900"/>
              <a:buChar char="–"/>
              <a:defRPr sz="2900"/>
            </a:lvl4pPr>
            <a:lvl5pPr marL="2286000" lvl="4" indent="-412750" algn="l">
              <a:spcBef>
                <a:spcPts val="580"/>
              </a:spcBef>
              <a:spcAft>
                <a:spcPts val="0"/>
              </a:spcAft>
              <a:buClr>
                <a:schemeClr val="dk1"/>
              </a:buClr>
              <a:buSzPts val="2900"/>
              <a:buChar char="»"/>
              <a:defRPr sz="2900"/>
            </a:lvl5pPr>
            <a:lvl6pPr marL="2743200" lvl="5" indent="-412750" algn="l">
              <a:spcBef>
                <a:spcPts val="580"/>
              </a:spcBef>
              <a:spcAft>
                <a:spcPts val="0"/>
              </a:spcAft>
              <a:buClr>
                <a:schemeClr val="dk1"/>
              </a:buClr>
              <a:buSzPts val="2900"/>
              <a:buChar char="•"/>
              <a:defRPr sz="2900"/>
            </a:lvl6pPr>
            <a:lvl7pPr marL="3200400" lvl="6" indent="-412750" algn="l">
              <a:spcBef>
                <a:spcPts val="580"/>
              </a:spcBef>
              <a:spcAft>
                <a:spcPts val="0"/>
              </a:spcAft>
              <a:buClr>
                <a:schemeClr val="dk1"/>
              </a:buClr>
              <a:buSzPts val="2900"/>
              <a:buChar char="•"/>
              <a:defRPr sz="2900"/>
            </a:lvl7pPr>
            <a:lvl8pPr marL="3657600" lvl="7" indent="-412750" algn="l">
              <a:spcBef>
                <a:spcPts val="580"/>
              </a:spcBef>
              <a:spcAft>
                <a:spcPts val="0"/>
              </a:spcAft>
              <a:buClr>
                <a:schemeClr val="dk1"/>
              </a:buClr>
              <a:buSzPts val="2900"/>
              <a:buChar char="•"/>
              <a:defRPr sz="2900"/>
            </a:lvl8pPr>
            <a:lvl9pPr marL="4114800" lvl="8" indent="-412750" algn="l">
              <a:spcBef>
                <a:spcPts val="580"/>
              </a:spcBef>
              <a:spcAft>
                <a:spcPts val="0"/>
              </a:spcAft>
              <a:buClr>
                <a:schemeClr val="dk1"/>
              </a:buClr>
              <a:buSzPts val="2900"/>
              <a:buChar char="•"/>
              <a:defRPr sz="2900"/>
            </a:lvl9pPr>
          </a:lstStyle>
          <a:p>
            <a:endParaRPr/>
          </a:p>
        </p:txBody>
      </p:sp>
      <p:sp>
        <p:nvSpPr>
          <p:cNvPr id="57" name="Google Shape;57;p9"/>
          <p:cNvSpPr txBox="1">
            <a:spLocks noGrp="1"/>
          </p:cNvSpPr>
          <p:nvPr>
            <p:ph type="body" idx="2"/>
          </p:nvPr>
        </p:nvSpPr>
        <p:spPr>
          <a:xfrm>
            <a:off x="731521" y="1722120"/>
            <a:ext cx="4813301" cy="5629276"/>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58" name="Google Shape;58;p9"/>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867661" y="5760720"/>
            <a:ext cx="8778240" cy="680086"/>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867661" y="735330"/>
            <a:ext cx="8778240" cy="4937760"/>
          </a:xfrm>
          <a:prstGeom prst="rect">
            <a:avLst/>
          </a:prstGeom>
          <a:noFill/>
          <a:ln>
            <a:noFill/>
          </a:ln>
        </p:spPr>
      </p:sp>
      <p:sp>
        <p:nvSpPr>
          <p:cNvPr id="64" name="Google Shape;64;p10"/>
          <p:cNvSpPr txBox="1">
            <a:spLocks noGrp="1"/>
          </p:cNvSpPr>
          <p:nvPr>
            <p:ph type="body" idx="1"/>
          </p:nvPr>
        </p:nvSpPr>
        <p:spPr>
          <a:xfrm>
            <a:off x="2867661" y="6440806"/>
            <a:ext cx="8778240" cy="965834"/>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65" name="Google Shape;65;p10"/>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marR="0" lvl="0" algn="ctr" rtl="0">
              <a:spcBef>
                <a:spcPts val="0"/>
              </a:spcBef>
              <a:spcAft>
                <a:spcPts val="0"/>
              </a:spcAft>
              <a:buClr>
                <a:schemeClr val="dk1"/>
              </a:buClr>
              <a:buSzPts val="6300"/>
              <a:buFont typeface="Calibri"/>
              <a:buNone/>
              <a:defRPr sz="6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24.png"/><Relationship Id="rId12" Type="http://schemas.microsoft.com/office/2007/relationships/hdphoto" Target="../media/hdphoto6.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pic>
        <p:nvPicPr>
          <p:cNvPr id="85" name="Google Shape;85;p13" descr="D:\Anuradha 2018\2021\Verendra Kalra &amp; Co\Presentation Slides\JPG\Presentation Slides-01.jpg"/>
          <p:cNvPicPr preferRelativeResize="0"/>
          <p:nvPr/>
        </p:nvPicPr>
        <p:blipFill rotWithShape="1">
          <a:blip r:embed="rId3">
            <a:alphaModFix/>
          </a:blip>
          <a:srcRect/>
          <a:stretch/>
        </p:blipFill>
        <p:spPr>
          <a:xfrm>
            <a:off x="0" y="0"/>
            <a:ext cx="14630399" cy="8229600"/>
          </a:xfrm>
          <a:prstGeom prst="rect">
            <a:avLst/>
          </a:prstGeom>
          <a:noFill/>
          <a:ln>
            <a:noFill/>
          </a:ln>
        </p:spPr>
      </p:pic>
      <p:pic>
        <p:nvPicPr>
          <p:cNvPr id="86" name="Google Shape;86;p13" descr="D:\Anuradha 2018\2021\Verendra Kalra &amp; Co\FINAL LOGO\VK&amp;CO\PNG\Verendra Kalra &amp; Co Logo-01.png"/>
          <p:cNvPicPr preferRelativeResize="0"/>
          <p:nvPr/>
        </p:nvPicPr>
        <p:blipFill rotWithShape="1">
          <a:blip r:embed="rId4">
            <a:alphaModFix/>
          </a:blip>
          <a:srcRect/>
          <a:stretch/>
        </p:blipFill>
        <p:spPr>
          <a:xfrm>
            <a:off x="11864316" y="304800"/>
            <a:ext cx="2385084" cy="990600"/>
          </a:xfrm>
          <a:prstGeom prst="rect">
            <a:avLst/>
          </a:prstGeom>
          <a:noFill/>
          <a:ln>
            <a:noFill/>
          </a:ln>
        </p:spPr>
      </p:pic>
      <p:sp>
        <p:nvSpPr>
          <p:cNvPr id="87" name="Google Shape;87;p13"/>
          <p:cNvSpPr txBox="1"/>
          <p:nvPr/>
        </p:nvSpPr>
        <p:spPr>
          <a:xfrm>
            <a:off x="2133599" y="1459073"/>
            <a:ext cx="9297723"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chemeClr val="lt1"/>
                </a:solidFill>
                <a:latin typeface="Roboto"/>
                <a:ea typeface="Roboto"/>
                <a:cs typeface="Roboto"/>
                <a:sym typeface="Roboto"/>
              </a:rPr>
              <a:t>Important points regarding ITR</a:t>
            </a:r>
            <a:r>
              <a:rPr lang="en-US" sz="5400" b="1" i="0" u="none" strike="noStrike" cap="none" dirty="0">
                <a:solidFill>
                  <a:schemeClr val="lt1"/>
                </a:solidFill>
                <a:latin typeface="Roboto"/>
                <a:ea typeface="Roboto"/>
                <a:cs typeface="Roboto"/>
                <a:sym typeface="Roboto"/>
              </a:rPr>
              <a:t> </a:t>
            </a:r>
            <a:r>
              <a:rPr lang="en-US" sz="5400" b="1" dirty="0">
                <a:solidFill>
                  <a:schemeClr val="lt1"/>
                </a:solidFill>
                <a:latin typeface="Roboto"/>
                <a:ea typeface="Roboto"/>
                <a:cs typeface="Roboto"/>
                <a:sym typeface="Roboto"/>
              </a:rPr>
              <a:t>Filing and changes relevant to the current year (AY 2024-25)</a:t>
            </a:r>
          </a:p>
        </p:txBody>
      </p:sp>
      <p:sp>
        <p:nvSpPr>
          <p:cNvPr id="88" name="Google Shape;88;p13"/>
          <p:cNvSpPr/>
          <p:nvPr/>
        </p:nvSpPr>
        <p:spPr>
          <a:xfrm flipV="1">
            <a:off x="2209800" y="4782585"/>
            <a:ext cx="864446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89" name="Google Shape;89;p13"/>
          <p:cNvSpPr txBox="1"/>
          <p:nvPr/>
        </p:nvSpPr>
        <p:spPr>
          <a:xfrm>
            <a:off x="2166768" y="5053367"/>
            <a:ext cx="3266739"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JUNE 15, 2024</a:t>
            </a:r>
            <a:endParaRPr sz="2500" b="1" dirty="0">
              <a:solidFill>
                <a:schemeClr val="lt1"/>
              </a:solidFill>
              <a:latin typeface="Roboto"/>
              <a:ea typeface="Roboto"/>
              <a:cs typeface="Roboto"/>
              <a:sym typeface="Roboto"/>
            </a:endParaRPr>
          </a:p>
        </p:txBody>
      </p:sp>
      <p:sp>
        <p:nvSpPr>
          <p:cNvPr id="2" name="Google Shape;89;p13">
            <a:extLst>
              <a:ext uri="{FF2B5EF4-FFF2-40B4-BE49-F238E27FC236}">
                <a16:creationId xmlns:a16="http://schemas.microsoft.com/office/drawing/2014/main" id="{EC7A4BEF-7D17-2749-A71E-BD946814E760}"/>
              </a:ext>
            </a:extLst>
          </p:cNvPr>
          <p:cNvSpPr txBox="1"/>
          <p:nvPr/>
        </p:nvSpPr>
        <p:spPr>
          <a:xfrm>
            <a:off x="2133598" y="5801161"/>
            <a:ext cx="5482817"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PRESENTED BY: MEENAKSHI RATHI</a:t>
            </a:r>
            <a:endParaRPr sz="2500" b="1" dirty="0">
              <a:solidFill>
                <a:schemeClr val="lt1"/>
              </a:solidFill>
              <a:latin typeface="Roboto"/>
              <a:ea typeface="Roboto"/>
              <a:cs typeface="Roboto"/>
              <a:sym typeface="Roboto"/>
            </a:endParaRPr>
          </a:p>
        </p:txBody>
      </p:sp>
      <p:sp>
        <p:nvSpPr>
          <p:cNvPr id="3" name="Google Shape;89;p13">
            <a:extLst>
              <a:ext uri="{FF2B5EF4-FFF2-40B4-BE49-F238E27FC236}">
                <a16:creationId xmlns:a16="http://schemas.microsoft.com/office/drawing/2014/main" id="{9FF857D2-359F-09ED-2AB7-5F46B8E8FA77}"/>
              </a:ext>
            </a:extLst>
          </p:cNvPr>
          <p:cNvSpPr txBox="1"/>
          <p:nvPr/>
        </p:nvSpPr>
        <p:spPr>
          <a:xfrm>
            <a:off x="2166768" y="6293514"/>
            <a:ext cx="4847218"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MENTORED BY: RUCHIKA RANA</a:t>
            </a:r>
            <a:endParaRPr sz="2500" b="1" dirty="0">
              <a:solidFill>
                <a:schemeClr val="lt1"/>
              </a:solidFill>
              <a:latin typeface="Roboto"/>
              <a:ea typeface="Roboto"/>
              <a:cs typeface="Roboto"/>
              <a:sym typeface="Roboto"/>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59701" y="507560"/>
            <a:ext cx="9032700"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7. Common mistakes while preparing COI</a:t>
            </a:r>
            <a:endParaRPr sz="2800" b="1" u="sng" dirty="0">
              <a:solidFill>
                <a:srgbClr val="8AAA3F"/>
              </a:solidFill>
              <a:latin typeface="Roboto"/>
              <a:ea typeface="Roboto"/>
              <a:cs typeface="Roboto"/>
              <a:sym typeface="Roboto"/>
            </a:endParaRPr>
          </a:p>
        </p:txBody>
      </p:sp>
      <p:sp>
        <p:nvSpPr>
          <p:cNvPr id="149" name="Google Shape;149;p17"/>
          <p:cNvSpPr txBox="1"/>
          <p:nvPr/>
        </p:nvSpPr>
        <p:spPr>
          <a:xfrm>
            <a:off x="859701" y="1173868"/>
            <a:ext cx="11578828" cy="1865086"/>
          </a:xfrm>
          <a:prstGeom prst="rect">
            <a:avLst/>
          </a:prstGeom>
          <a:noFill/>
          <a:ln>
            <a:noFill/>
          </a:ln>
        </p:spPr>
        <p:txBody>
          <a:bodyPr spcFirstLastPara="1" wrap="square" lIns="91425" tIns="45700" rIns="91425" bIns="45700" anchor="t" anchorCtr="0">
            <a:spAutoFit/>
          </a:bodyPr>
          <a:lstStyle/>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Incorrect advance tax deposit date mentioned on the face of the COI.</a:t>
            </a:r>
          </a:p>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Incomes are reflecting in capital account but are not offered in COI.</a:t>
            </a:r>
          </a:p>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Income offered less than 8% (in case of business) and 50% (in case of Professions) if opting for 44AD and 44ADA, respectively.</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5" name="Picture 4" descr="A screenshot of a computer&#10;&#10;Description automatically generated">
            <a:extLst>
              <a:ext uri="{FF2B5EF4-FFF2-40B4-BE49-F238E27FC236}">
                <a16:creationId xmlns:a16="http://schemas.microsoft.com/office/drawing/2014/main" id="{B596811F-441B-8C02-5E31-887953912EE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089599" y="3360849"/>
            <a:ext cx="11944227" cy="1904235"/>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091967FF-3A4F-8AE9-A47D-ECCB8FC331FB}"/>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089599" y="5461314"/>
            <a:ext cx="11944227" cy="2191056"/>
          </a:xfrm>
          <a:prstGeom prst="rect">
            <a:avLst/>
          </a:prstGeom>
        </p:spPr>
      </p:pic>
    </p:spTree>
    <p:extLst>
      <p:ext uri="{BB962C8B-B14F-4D97-AF65-F5344CB8AC3E}">
        <p14:creationId xmlns:p14="http://schemas.microsoft.com/office/powerpoint/2010/main" val="199014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8. Bank Validation for issuance of refund.</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79" y="1124117"/>
            <a:ext cx="10704755" cy="1865086"/>
          </a:xfrm>
          <a:prstGeom prst="rect">
            <a:avLst/>
          </a:prstGeom>
          <a:noFill/>
          <a:ln>
            <a:noFill/>
          </a:ln>
        </p:spPr>
        <p:txBody>
          <a:bodyPr spcFirstLastPara="1" wrap="square" lIns="91425" tIns="45700" rIns="91425" bIns="45700" anchor="t" anchorCtr="0">
            <a:spAutoFit/>
          </a:bodyPr>
          <a:lstStyle/>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Liable to maintain books of account as per section 44AA to be selected correctly.</a:t>
            </a:r>
          </a:p>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In case, income from partnership firm, is the only income under PGBP, punch business code as 00001 i.e., Share of Income from firm only.</a:t>
            </a:r>
          </a:p>
        </p:txBody>
      </p:sp>
      <p:pic>
        <p:nvPicPr>
          <p:cNvPr id="5" name="Picture 4">
            <a:extLst>
              <a:ext uri="{FF2B5EF4-FFF2-40B4-BE49-F238E27FC236}">
                <a16:creationId xmlns:a16="http://schemas.microsoft.com/office/drawing/2014/main" id="{7B595144-A77E-A246-7099-AF3CFD961877}"/>
              </a:ext>
            </a:extLst>
          </p:cNvPr>
          <p:cNvPicPr>
            <a:picLocks noChangeAspect="1"/>
          </p:cNvPicPr>
          <p:nvPr/>
        </p:nvPicPr>
        <p:blipFill>
          <a:blip r:embed="rId5"/>
          <a:stretch>
            <a:fillRect/>
          </a:stretch>
        </p:blipFill>
        <p:spPr>
          <a:xfrm>
            <a:off x="1118907" y="3602826"/>
            <a:ext cx="9163050" cy="1428750"/>
          </a:xfrm>
          <a:prstGeom prst="rect">
            <a:avLst/>
          </a:prstGeom>
        </p:spPr>
      </p:pic>
      <p:pic>
        <p:nvPicPr>
          <p:cNvPr id="8" name="Picture 7">
            <a:extLst>
              <a:ext uri="{FF2B5EF4-FFF2-40B4-BE49-F238E27FC236}">
                <a16:creationId xmlns:a16="http://schemas.microsoft.com/office/drawing/2014/main" id="{F9CEA9D0-583C-386C-428C-2D1BB1BAAA7A}"/>
              </a:ext>
            </a:extLst>
          </p:cNvPr>
          <p:cNvPicPr>
            <a:picLocks noChangeAspect="1"/>
          </p:cNvPicPr>
          <p:nvPr/>
        </p:nvPicPr>
        <p:blipFill>
          <a:blip r:embed="rId6"/>
          <a:stretch>
            <a:fillRect/>
          </a:stretch>
        </p:blipFill>
        <p:spPr>
          <a:xfrm>
            <a:off x="1118907" y="5308009"/>
            <a:ext cx="11639550" cy="1933575"/>
          </a:xfrm>
          <a:prstGeom prst="rect">
            <a:avLst/>
          </a:prstGeom>
        </p:spPr>
      </p:pic>
    </p:spTree>
    <p:extLst>
      <p:ext uri="{BB962C8B-B14F-4D97-AF65-F5344CB8AC3E}">
        <p14:creationId xmlns:p14="http://schemas.microsoft.com/office/powerpoint/2010/main" val="356413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112642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9. In case of Income under 44AD/44ADA/44AE, punching of business name.</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80" y="1920938"/>
            <a:ext cx="10032402" cy="978689"/>
          </a:xfrm>
          <a:prstGeom prst="rect">
            <a:avLst/>
          </a:prstGeom>
          <a:noFill/>
          <a:ln>
            <a:noFill/>
          </a:ln>
        </p:spPr>
        <p:txBody>
          <a:bodyPr spcFirstLastPara="1" wrap="square" lIns="91425" tIns="45700" rIns="91425" bIns="45700" anchor="t" anchorCtr="0">
            <a:spAutoFit/>
          </a:bodyPr>
          <a:lstStyle/>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Do not mention clients name under business name, if business name is not there, kindly put dash.</a:t>
            </a:r>
          </a:p>
        </p:txBody>
      </p:sp>
      <p:pic>
        <p:nvPicPr>
          <p:cNvPr id="5" name="Picture 4">
            <a:extLst>
              <a:ext uri="{FF2B5EF4-FFF2-40B4-BE49-F238E27FC236}">
                <a16:creationId xmlns:a16="http://schemas.microsoft.com/office/drawing/2014/main" id="{1BA5503F-A5A2-0786-EBA5-32D9E6BF8D87}"/>
              </a:ext>
            </a:extLst>
          </p:cNvPr>
          <p:cNvPicPr>
            <a:picLocks noChangeAspect="1"/>
          </p:cNvPicPr>
          <p:nvPr/>
        </p:nvPicPr>
        <p:blipFill>
          <a:blip r:embed="rId5"/>
          <a:stretch>
            <a:fillRect/>
          </a:stretch>
        </p:blipFill>
        <p:spPr>
          <a:xfrm>
            <a:off x="1280552" y="3496369"/>
            <a:ext cx="9648825" cy="3067050"/>
          </a:xfrm>
          <a:prstGeom prst="rect">
            <a:avLst/>
          </a:prstGeom>
        </p:spPr>
      </p:pic>
    </p:spTree>
    <p:extLst>
      <p:ext uri="{BB962C8B-B14F-4D97-AF65-F5344CB8AC3E}">
        <p14:creationId xmlns:p14="http://schemas.microsoft.com/office/powerpoint/2010/main" val="329380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2286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112642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10. In case of Income under 44AD/44ADA/44AE, reporting of cash in hand is mandatory</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80" y="2010746"/>
            <a:ext cx="10382026" cy="1421887"/>
          </a:xfrm>
          <a:prstGeom prst="rect">
            <a:avLst/>
          </a:prstGeom>
          <a:noFill/>
          <a:ln>
            <a:noFill/>
          </a:ln>
        </p:spPr>
        <p:txBody>
          <a:bodyPr spcFirstLastPara="1" wrap="square" lIns="91425" tIns="45700" rIns="91425" bIns="45700" anchor="t" anchorCtr="0">
            <a:spAutoFit/>
          </a:bodyPr>
          <a:lstStyle/>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Ensure to punch cash in hand amount in no account case to avoid receipt of defective notice under section 139(9) of ITA.</a:t>
            </a:r>
          </a:p>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In case there is no cash, please punch minor amount.</a:t>
            </a:r>
          </a:p>
        </p:txBody>
      </p:sp>
      <p:pic>
        <p:nvPicPr>
          <p:cNvPr id="2" name="Picture 1">
            <a:extLst>
              <a:ext uri="{FF2B5EF4-FFF2-40B4-BE49-F238E27FC236}">
                <a16:creationId xmlns:a16="http://schemas.microsoft.com/office/drawing/2014/main" id="{FE1DBD0F-CD86-527B-D57E-E062A7847E19}"/>
              </a:ext>
            </a:extLst>
          </p:cNvPr>
          <p:cNvPicPr>
            <a:picLocks noChangeAspect="1"/>
          </p:cNvPicPr>
          <p:nvPr/>
        </p:nvPicPr>
        <p:blipFill>
          <a:blip r:embed="rId5"/>
          <a:stretch>
            <a:fillRect/>
          </a:stretch>
        </p:blipFill>
        <p:spPr>
          <a:xfrm>
            <a:off x="1240023" y="4028132"/>
            <a:ext cx="9201150" cy="1743075"/>
          </a:xfrm>
          <a:prstGeom prst="rect">
            <a:avLst/>
          </a:prstGeom>
        </p:spPr>
      </p:pic>
    </p:spTree>
    <p:extLst>
      <p:ext uri="{BB962C8B-B14F-4D97-AF65-F5344CB8AC3E}">
        <p14:creationId xmlns:p14="http://schemas.microsoft.com/office/powerpoint/2010/main" val="382045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11. Other Common points.</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79" y="1124117"/>
            <a:ext cx="10314791" cy="978689"/>
          </a:xfrm>
          <a:prstGeom prst="rect">
            <a:avLst/>
          </a:prstGeom>
          <a:noFill/>
          <a:ln>
            <a:noFill/>
          </a:ln>
        </p:spPr>
        <p:txBody>
          <a:bodyPr spcFirstLastPara="1" wrap="square" lIns="91425" tIns="45700" rIns="91425" bIns="45700" anchor="t" anchorCtr="0">
            <a:spAutoFit/>
          </a:bodyPr>
          <a:lstStyle/>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Ensure to provide/punch bifurcation for dates of accrual/receipts of income from capital gain and dividend income quarter wise in ITR form.</a:t>
            </a:r>
          </a:p>
        </p:txBody>
      </p:sp>
      <p:pic>
        <p:nvPicPr>
          <p:cNvPr id="5" name="Picture 4">
            <a:extLst>
              <a:ext uri="{FF2B5EF4-FFF2-40B4-BE49-F238E27FC236}">
                <a16:creationId xmlns:a16="http://schemas.microsoft.com/office/drawing/2014/main" id="{60DF6026-5AD5-F8B6-1A2E-25EFB051D365}"/>
              </a:ext>
            </a:extLst>
          </p:cNvPr>
          <p:cNvPicPr>
            <a:picLocks noChangeAspect="1"/>
          </p:cNvPicPr>
          <p:nvPr/>
        </p:nvPicPr>
        <p:blipFill>
          <a:blip r:embed="rId5"/>
          <a:stretch>
            <a:fillRect/>
          </a:stretch>
        </p:blipFill>
        <p:spPr>
          <a:xfrm>
            <a:off x="1409257" y="2656365"/>
            <a:ext cx="9801225" cy="4638675"/>
          </a:xfrm>
          <a:prstGeom prst="rect">
            <a:avLst/>
          </a:prstGeom>
        </p:spPr>
      </p:pic>
    </p:spTree>
    <p:extLst>
      <p:ext uri="{BB962C8B-B14F-4D97-AF65-F5344CB8AC3E}">
        <p14:creationId xmlns:p14="http://schemas.microsoft.com/office/powerpoint/2010/main" val="10172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23080" y="961712"/>
            <a:ext cx="10660708"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12. Information that was mostly missing in Schedule - IF</a:t>
            </a:r>
            <a:endParaRPr sz="2800" b="1" u="sng" dirty="0">
              <a:solidFill>
                <a:srgbClr val="8AAA3F"/>
              </a:solidFill>
              <a:latin typeface="Roboto"/>
              <a:ea typeface="Roboto"/>
              <a:cs typeface="Roboto"/>
              <a:sym typeface="Roboto"/>
            </a:endParaRPr>
          </a:p>
        </p:txBody>
      </p:sp>
      <p:sp>
        <p:nvSpPr>
          <p:cNvPr id="149" name="Google Shape;149;p17"/>
          <p:cNvSpPr txBox="1"/>
          <p:nvPr/>
        </p:nvSpPr>
        <p:spPr>
          <a:xfrm>
            <a:off x="823080" y="1886514"/>
            <a:ext cx="10916202" cy="1865086"/>
          </a:xfrm>
          <a:prstGeom prst="rect">
            <a:avLst/>
          </a:prstGeom>
          <a:noFill/>
          <a:ln>
            <a:noFill/>
          </a:ln>
        </p:spPr>
        <p:txBody>
          <a:bodyPr spcFirstLastPara="1" wrap="square" lIns="91425" tIns="45700" rIns="91425" bIns="45700" anchor="t" anchorCtr="0">
            <a:spAutoFit/>
          </a:bodyPr>
          <a:lstStyle/>
          <a:p>
            <a:pPr marL="285750" indent="-285750">
              <a:lnSpc>
                <a:spcPct val="120000"/>
              </a:lnSpc>
              <a:buFontTx/>
              <a:buChar char="-"/>
            </a:pPr>
            <a:r>
              <a:rPr lang="en-US" sz="2400" dirty="0">
                <a:solidFill>
                  <a:srgbClr val="585852"/>
                </a:solidFill>
                <a:latin typeface="Roboto"/>
                <a:ea typeface="Roboto"/>
                <a:cs typeface="Roboto"/>
                <a:sym typeface="Roboto"/>
              </a:rPr>
              <a:t>Details of closing capital balance and profit/loss from firm to be reported in Sch. IF.</a:t>
            </a:r>
          </a:p>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Whether the firm was liable to audit or not.</a:t>
            </a:r>
          </a:p>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Closing capital balances of partnership firm not reported in Sch. IF</a:t>
            </a:r>
            <a:endParaRPr sz="2400" dirty="0">
              <a:solidFill>
                <a:srgbClr val="585852"/>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8" name="Picture 7">
            <a:extLst>
              <a:ext uri="{FF2B5EF4-FFF2-40B4-BE49-F238E27FC236}">
                <a16:creationId xmlns:a16="http://schemas.microsoft.com/office/drawing/2014/main" id="{B845C639-D4DE-0A2A-2B68-2C822405F33D}"/>
              </a:ext>
            </a:extLst>
          </p:cNvPr>
          <p:cNvPicPr>
            <a:picLocks noChangeAspect="1"/>
          </p:cNvPicPr>
          <p:nvPr/>
        </p:nvPicPr>
        <p:blipFill>
          <a:blip r:embed="rId5"/>
          <a:stretch>
            <a:fillRect/>
          </a:stretch>
        </p:blipFill>
        <p:spPr>
          <a:xfrm>
            <a:off x="944344" y="4077394"/>
            <a:ext cx="11772900" cy="3181350"/>
          </a:xfrm>
          <a:prstGeom prst="rect">
            <a:avLst/>
          </a:prstGeom>
        </p:spPr>
      </p:pic>
    </p:spTree>
    <p:extLst>
      <p:ext uri="{BB962C8B-B14F-4D97-AF65-F5344CB8AC3E}">
        <p14:creationId xmlns:p14="http://schemas.microsoft.com/office/powerpoint/2010/main" val="14933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49974" y="762000"/>
            <a:ext cx="9032700"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13. Exempt incomes not reported in Schedule - EI</a:t>
            </a:r>
            <a:endParaRPr sz="2800" b="1" u="sng"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4" name="Picture 3">
            <a:extLst>
              <a:ext uri="{FF2B5EF4-FFF2-40B4-BE49-F238E27FC236}">
                <a16:creationId xmlns:a16="http://schemas.microsoft.com/office/drawing/2014/main" id="{B119EB73-63F7-0427-B0F2-CA65CDDAD49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026044" y="2081212"/>
            <a:ext cx="4223053" cy="2236787"/>
          </a:xfrm>
          <a:prstGeom prst="rect">
            <a:avLst/>
          </a:prstGeom>
        </p:spPr>
      </p:pic>
      <p:pic>
        <p:nvPicPr>
          <p:cNvPr id="8" name="Picture 7">
            <a:extLst>
              <a:ext uri="{FF2B5EF4-FFF2-40B4-BE49-F238E27FC236}">
                <a16:creationId xmlns:a16="http://schemas.microsoft.com/office/drawing/2014/main" id="{36EA8E34-F608-FC26-4671-563BB3552EC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058444" y="2099269"/>
            <a:ext cx="4223052" cy="2487552"/>
          </a:xfrm>
          <a:prstGeom prst="rect">
            <a:avLst/>
          </a:prstGeom>
        </p:spPr>
      </p:pic>
      <p:pic>
        <p:nvPicPr>
          <p:cNvPr id="10" name="Picture 9">
            <a:extLst>
              <a:ext uri="{FF2B5EF4-FFF2-40B4-BE49-F238E27FC236}">
                <a16:creationId xmlns:a16="http://schemas.microsoft.com/office/drawing/2014/main" id="{83D1DA38-3B2D-DD69-61D9-531D0F55C1D6}"/>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10759494" y="2099269"/>
            <a:ext cx="3648329" cy="2487552"/>
          </a:xfrm>
          <a:prstGeom prst="rect">
            <a:avLst/>
          </a:prstGeom>
        </p:spPr>
      </p:pic>
      <p:pic>
        <p:nvPicPr>
          <p:cNvPr id="12" name="Picture 11">
            <a:extLst>
              <a:ext uri="{FF2B5EF4-FFF2-40B4-BE49-F238E27FC236}">
                <a16:creationId xmlns:a16="http://schemas.microsoft.com/office/drawing/2014/main" id="{D7253102-BC4D-8B93-9F2B-04BE23CBE072}"/>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6058443" y="5048922"/>
            <a:ext cx="4307349" cy="2236787"/>
          </a:xfrm>
          <a:prstGeom prst="rect">
            <a:avLst/>
          </a:prstGeom>
        </p:spPr>
      </p:pic>
    </p:spTree>
    <p:extLst>
      <p:ext uri="{BB962C8B-B14F-4D97-AF65-F5344CB8AC3E}">
        <p14:creationId xmlns:p14="http://schemas.microsoft.com/office/powerpoint/2010/main" val="2872501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14. Correct details of TDS claimed to be reported in ITR Form.</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79" y="1124117"/>
            <a:ext cx="10758545" cy="1865086"/>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Ensure to select correct head of income where the corresponding receipts on which TDS has been deducted reported/ punched otherwise partial credit of TDS claim will be allow by department at the time of processing of the return.</a:t>
            </a:r>
          </a:p>
        </p:txBody>
      </p:sp>
      <p:pic>
        <p:nvPicPr>
          <p:cNvPr id="8" name="Picture 7">
            <a:extLst>
              <a:ext uri="{FF2B5EF4-FFF2-40B4-BE49-F238E27FC236}">
                <a16:creationId xmlns:a16="http://schemas.microsoft.com/office/drawing/2014/main" id="{4ACEAB92-ADA1-7404-FC6D-46BC890B423E}"/>
              </a:ext>
            </a:extLst>
          </p:cNvPr>
          <p:cNvPicPr>
            <a:picLocks noChangeAspect="1"/>
          </p:cNvPicPr>
          <p:nvPr/>
        </p:nvPicPr>
        <p:blipFill>
          <a:blip r:embed="rId5"/>
          <a:stretch>
            <a:fillRect/>
          </a:stretch>
        </p:blipFill>
        <p:spPr>
          <a:xfrm>
            <a:off x="2876107" y="3096061"/>
            <a:ext cx="6867525" cy="4676775"/>
          </a:xfrm>
          <a:prstGeom prst="rect">
            <a:avLst/>
          </a:prstGeom>
        </p:spPr>
      </p:pic>
    </p:spTree>
    <p:extLst>
      <p:ext uri="{BB962C8B-B14F-4D97-AF65-F5344CB8AC3E}">
        <p14:creationId xmlns:p14="http://schemas.microsoft.com/office/powerpoint/2010/main" val="60204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5" name="Google Shape;148;p17">
            <a:extLst>
              <a:ext uri="{FF2B5EF4-FFF2-40B4-BE49-F238E27FC236}">
                <a16:creationId xmlns:a16="http://schemas.microsoft.com/office/drawing/2014/main" id="{31D9F8ED-83FF-05DA-002D-A8BB3C530ECF}"/>
              </a:ext>
            </a:extLst>
          </p:cNvPr>
          <p:cNvSpPr txBox="1"/>
          <p:nvPr/>
        </p:nvSpPr>
        <p:spPr>
          <a:xfrm>
            <a:off x="697214" y="762000"/>
            <a:ext cx="12413667"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15. Reasons for claiming excess or no TDS, not mentioned in DCLs</a:t>
            </a:r>
            <a:endParaRPr sz="2800" b="1" u="sng" dirty="0">
              <a:solidFill>
                <a:srgbClr val="8AAA3F"/>
              </a:solidFill>
              <a:latin typeface="Roboto"/>
              <a:ea typeface="Roboto"/>
              <a:cs typeface="Roboto"/>
              <a:sym typeface="Roboto"/>
            </a:endParaRPr>
          </a:p>
        </p:txBody>
      </p:sp>
      <p:sp>
        <p:nvSpPr>
          <p:cNvPr id="3" name="TextBox 2">
            <a:extLst>
              <a:ext uri="{FF2B5EF4-FFF2-40B4-BE49-F238E27FC236}">
                <a16:creationId xmlns:a16="http://schemas.microsoft.com/office/drawing/2014/main" id="{770C036D-391A-39E7-E4FD-1F4982BFD2A3}"/>
              </a:ext>
            </a:extLst>
          </p:cNvPr>
          <p:cNvSpPr txBox="1"/>
          <p:nvPr/>
        </p:nvSpPr>
        <p:spPr>
          <a:xfrm>
            <a:off x="927847" y="1546412"/>
            <a:ext cx="11510682" cy="1831271"/>
          </a:xfrm>
          <a:prstGeom prst="rect">
            <a:avLst/>
          </a:prstGeom>
          <a:noFill/>
        </p:spPr>
        <p:txBody>
          <a:bodyPr wrap="square">
            <a:spAutoFit/>
          </a:bodyPr>
          <a:lstStyle/>
          <a:p>
            <a:pPr marL="285750" indent="-285750" algn="just">
              <a:lnSpc>
                <a:spcPct val="120000"/>
              </a:lnSpc>
              <a:buFontTx/>
              <a:buChar char="-"/>
            </a:pPr>
            <a:r>
              <a:rPr lang="en-US" sz="2400" dirty="0">
                <a:solidFill>
                  <a:srgbClr val="585852"/>
                </a:solidFill>
                <a:latin typeface="Roboto"/>
                <a:ea typeface="Roboto"/>
                <a:cs typeface="Roboto"/>
              </a:rPr>
              <a:t>If TDS is deducted on the sale of immovable property and the deduction is made in the name of one person, but the claim is to be shared between two people, please enter the details in Schedule TDS. Indicate that 50% of the TDS is to be claimed by the other person and provide their PAN number in the schedule.</a:t>
            </a:r>
          </a:p>
        </p:txBody>
      </p:sp>
      <p:pic>
        <p:nvPicPr>
          <p:cNvPr id="4" name="Picture 3">
            <a:extLst>
              <a:ext uri="{FF2B5EF4-FFF2-40B4-BE49-F238E27FC236}">
                <a16:creationId xmlns:a16="http://schemas.microsoft.com/office/drawing/2014/main" id="{DD637BFE-E191-0370-295B-0B1D591F730F}"/>
              </a:ext>
            </a:extLst>
          </p:cNvPr>
          <p:cNvPicPr>
            <a:picLocks noChangeAspect="1"/>
          </p:cNvPicPr>
          <p:nvPr/>
        </p:nvPicPr>
        <p:blipFill>
          <a:blip r:embed="rId5"/>
          <a:stretch>
            <a:fillRect/>
          </a:stretch>
        </p:blipFill>
        <p:spPr>
          <a:xfrm>
            <a:off x="3076200" y="3377683"/>
            <a:ext cx="6867525" cy="4676775"/>
          </a:xfrm>
          <a:prstGeom prst="rect">
            <a:avLst/>
          </a:prstGeom>
        </p:spPr>
      </p:pic>
    </p:spTree>
    <p:extLst>
      <p:ext uri="{BB962C8B-B14F-4D97-AF65-F5344CB8AC3E}">
        <p14:creationId xmlns:p14="http://schemas.microsoft.com/office/powerpoint/2010/main" val="113870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5" name="Google Shape;148;p17">
            <a:extLst>
              <a:ext uri="{FF2B5EF4-FFF2-40B4-BE49-F238E27FC236}">
                <a16:creationId xmlns:a16="http://schemas.microsoft.com/office/drawing/2014/main" id="{31D9F8ED-83FF-05DA-002D-A8BB3C530ECF}"/>
              </a:ext>
            </a:extLst>
          </p:cNvPr>
          <p:cNvSpPr txBox="1"/>
          <p:nvPr/>
        </p:nvSpPr>
        <p:spPr>
          <a:xfrm>
            <a:off x="934217" y="728133"/>
            <a:ext cx="11369842" cy="112642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16. Ensure that any exemptions claimed in the previous years under sections 54, 54B, 54EC, 54F, etc., have met the necessary conditions?</a:t>
            </a:r>
            <a:endParaRPr sz="2800" b="1" u="sng" dirty="0">
              <a:solidFill>
                <a:srgbClr val="8AAA3F"/>
              </a:solidFill>
              <a:latin typeface="Roboto"/>
              <a:ea typeface="Roboto"/>
              <a:cs typeface="Roboto"/>
              <a:sym typeface="Roboto"/>
            </a:endParaRPr>
          </a:p>
        </p:txBody>
      </p:sp>
      <p:sp>
        <p:nvSpPr>
          <p:cNvPr id="8" name="TextBox 7">
            <a:extLst>
              <a:ext uri="{FF2B5EF4-FFF2-40B4-BE49-F238E27FC236}">
                <a16:creationId xmlns:a16="http://schemas.microsoft.com/office/drawing/2014/main" id="{4D46AEDC-A7AD-9A63-E842-B85348AFA6DC}"/>
              </a:ext>
            </a:extLst>
          </p:cNvPr>
          <p:cNvSpPr txBox="1"/>
          <p:nvPr/>
        </p:nvSpPr>
        <p:spPr>
          <a:xfrm>
            <a:off x="850350" y="2067919"/>
            <a:ext cx="11537575" cy="5820055"/>
          </a:xfrm>
          <a:prstGeom prst="rect">
            <a:avLst/>
          </a:prstGeom>
          <a:noFill/>
        </p:spPr>
        <p:txBody>
          <a:bodyPr wrap="square">
            <a:spAutoFit/>
          </a:bodyPr>
          <a:lstStyle/>
          <a:p>
            <a:pPr marL="0" lvl="0" indent="0" algn="just" rtl="0">
              <a:lnSpc>
                <a:spcPct val="120000"/>
              </a:lnSpc>
              <a:spcBef>
                <a:spcPts val="0"/>
              </a:spcBef>
              <a:spcAft>
                <a:spcPts val="0"/>
              </a:spcAft>
              <a:buNone/>
            </a:pPr>
            <a:r>
              <a:rPr lang="en-US" sz="2400" dirty="0">
                <a:solidFill>
                  <a:srgbClr val="585852"/>
                </a:solidFill>
                <a:latin typeface="Roboto"/>
                <a:ea typeface="Roboto"/>
                <a:cs typeface="Roboto"/>
                <a:sym typeface="Roboto"/>
              </a:rPr>
              <a:t>If any conditions are overlapping or expiring, ensure that the impact of these conditions is considered in the current year's computation of income (COI).The Exemption claimed earlier can be withdrawn in case condition mentioned as under are not fulfilled:</a:t>
            </a:r>
          </a:p>
          <a:p>
            <a:pPr marL="0" lvl="0" indent="0" algn="l" rtl="0">
              <a:lnSpc>
                <a:spcPct val="120000"/>
              </a:lnSpc>
              <a:spcBef>
                <a:spcPts val="0"/>
              </a:spcBef>
              <a:spcAft>
                <a:spcPts val="0"/>
              </a:spcAft>
              <a:buNone/>
            </a:pPr>
            <a:endParaRPr lang="en-US" sz="2400" dirty="0">
              <a:solidFill>
                <a:srgbClr val="585852"/>
              </a:solidFill>
              <a:latin typeface="Roboto"/>
              <a:ea typeface="Roboto"/>
              <a:cs typeface="Roboto"/>
              <a:sym typeface="Roboto"/>
            </a:endParaRPr>
          </a:p>
          <a:p>
            <a:pPr marL="0" lvl="0" indent="0" algn="just" rtl="0">
              <a:lnSpc>
                <a:spcPct val="120000"/>
              </a:lnSpc>
              <a:spcBef>
                <a:spcPts val="0"/>
              </a:spcBef>
              <a:spcAft>
                <a:spcPts val="0"/>
              </a:spcAft>
              <a:buNone/>
            </a:pPr>
            <a:r>
              <a:rPr lang="en-US" sz="2400" dirty="0">
                <a:solidFill>
                  <a:srgbClr val="585852"/>
                </a:solidFill>
                <a:latin typeface="Roboto"/>
                <a:ea typeface="Roboto"/>
                <a:cs typeface="Roboto"/>
                <a:sym typeface="Roboto"/>
              </a:rPr>
              <a:t>1. Under Section 54, 54B, 54F etc. of the Income Tax Act, an individual or HUF selling a residential/commercial/agricultural property can avail tax exemptions from Capital Gains if the capital gains are invested in purchase or construction of residential/commercial/agricultural property. The exemption will be withdrawn in case the newly purchased constructed property/land or property/land is transferred before the expiration of 3 years period of its construction or purchase and the same will be taxable under the long-term capital gain of the last year wherein the new asset is being transferred.</a:t>
            </a:r>
          </a:p>
        </p:txBody>
      </p:sp>
    </p:spTree>
    <p:extLst>
      <p:ext uri="{BB962C8B-B14F-4D97-AF65-F5344CB8AC3E}">
        <p14:creationId xmlns:p14="http://schemas.microsoft.com/office/powerpoint/2010/main" val="92285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95" name="Google Shape;95;p14" descr="D:\Anuradha 2018\2021\Verendra Kalra &amp; Co\Presentation Slides\JPG\Presentation Slides-01.jpg"/>
          <p:cNvPicPr preferRelativeResize="0"/>
          <p:nvPr/>
        </p:nvPicPr>
        <p:blipFill rotWithShape="1">
          <a:blip r:embed="rId3">
            <a:alphaModFix/>
          </a:blip>
          <a:srcRect/>
          <a:stretch/>
        </p:blipFill>
        <p:spPr>
          <a:xfrm>
            <a:off x="0" y="-11700"/>
            <a:ext cx="14630399" cy="8229600"/>
          </a:xfrm>
          <a:prstGeom prst="rect">
            <a:avLst/>
          </a:prstGeom>
          <a:noFill/>
          <a:ln>
            <a:noFill/>
          </a:ln>
        </p:spPr>
      </p:pic>
      <p:sp>
        <p:nvSpPr>
          <p:cNvPr id="96" name="Google Shape;96;p14"/>
          <p:cNvSpPr txBox="1"/>
          <p:nvPr/>
        </p:nvSpPr>
        <p:spPr>
          <a:xfrm>
            <a:off x="710607" y="2261796"/>
            <a:ext cx="3564501"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585852"/>
                </a:solidFill>
                <a:latin typeface="Roboto"/>
                <a:ea typeface="Roboto"/>
                <a:cs typeface="Roboto"/>
                <a:sym typeface="Roboto"/>
              </a:rPr>
              <a:t>Common points to be kept in mind going forward while preparation of COI and execution of ITR DCLs (Part B, Part C and Part D) and filing ITR form.</a:t>
            </a:r>
            <a:endParaRPr sz="2800" b="1" dirty="0">
              <a:solidFill>
                <a:srgbClr val="585852"/>
              </a:solidFill>
              <a:latin typeface="Roboto"/>
              <a:ea typeface="Roboto"/>
              <a:cs typeface="Roboto"/>
              <a:sym typeface="Roboto"/>
            </a:endParaRPr>
          </a:p>
        </p:txBody>
      </p:sp>
      <p:pic>
        <p:nvPicPr>
          <p:cNvPr id="99" name="Google Shape;99;p14" descr="Presentation Slides-06.png"/>
          <p:cNvPicPr preferRelativeResize="0"/>
          <p:nvPr/>
        </p:nvPicPr>
        <p:blipFill rotWithShape="1">
          <a:blip r:embed="rId4">
            <a:alphaModFix/>
          </a:blip>
          <a:srcRect/>
          <a:stretch/>
        </p:blipFill>
        <p:spPr>
          <a:xfrm>
            <a:off x="13868400" y="228600"/>
            <a:ext cx="539514" cy="533400"/>
          </a:xfrm>
          <a:prstGeom prst="rect">
            <a:avLst/>
          </a:prstGeom>
          <a:noFill/>
          <a:ln>
            <a:noFill/>
          </a:ln>
        </p:spPr>
      </p:pic>
      <p:sp>
        <p:nvSpPr>
          <p:cNvPr id="100" name="Google Shape;100;p14"/>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96;p14">
            <a:extLst>
              <a:ext uri="{FF2B5EF4-FFF2-40B4-BE49-F238E27FC236}">
                <a16:creationId xmlns:a16="http://schemas.microsoft.com/office/drawing/2014/main" id="{C2D72D76-7279-B39B-673F-5A17A2C699E2}"/>
              </a:ext>
            </a:extLst>
          </p:cNvPr>
          <p:cNvSpPr txBox="1"/>
          <p:nvPr/>
        </p:nvSpPr>
        <p:spPr>
          <a:xfrm>
            <a:off x="710607" y="1076156"/>
            <a:ext cx="573322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Topic Description</a:t>
            </a:r>
            <a:endParaRPr sz="4000" b="1" dirty="0">
              <a:solidFill>
                <a:srgbClr val="585852"/>
              </a:solidFill>
              <a:latin typeface="Roboto"/>
              <a:ea typeface="Roboto"/>
              <a:cs typeface="Roboto"/>
              <a:sym typeface="Roboto"/>
            </a:endParaRPr>
          </a:p>
        </p:txBody>
      </p:sp>
      <p:sp>
        <p:nvSpPr>
          <p:cNvPr id="3" name="Google Shape;97;p14">
            <a:extLst>
              <a:ext uri="{FF2B5EF4-FFF2-40B4-BE49-F238E27FC236}">
                <a16:creationId xmlns:a16="http://schemas.microsoft.com/office/drawing/2014/main" id="{1CF3476D-66EC-BBFB-0F73-2A166602AE16}"/>
              </a:ext>
            </a:extLst>
          </p:cNvPr>
          <p:cNvSpPr/>
          <p:nvPr/>
        </p:nvSpPr>
        <p:spPr>
          <a:xfrm>
            <a:off x="868546" y="1795702"/>
            <a:ext cx="4015425" cy="53258"/>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8" name="TextBox 7">
            <a:extLst>
              <a:ext uri="{FF2B5EF4-FFF2-40B4-BE49-F238E27FC236}">
                <a16:creationId xmlns:a16="http://schemas.microsoft.com/office/drawing/2014/main" id="{4D46AEDC-A7AD-9A63-E842-B85348AFA6DC}"/>
              </a:ext>
            </a:extLst>
          </p:cNvPr>
          <p:cNvSpPr txBox="1"/>
          <p:nvPr/>
        </p:nvSpPr>
        <p:spPr>
          <a:xfrm>
            <a:off x="753035" y="564776"/>
            <a:ext cx="11833411" cy="4422236"/>
          </a:xfrm>
          <a:prstGeom prst="rect">
            <a:avLst/>
          </a:prstGeom>
          <a:noFill/>
        </p:spPr>
        <p:txBody>
          <a:bodyPr wrap="square">
            <a:spAutoFit/>
          </a:bodyPr>
          <a:lstStyle/>
          <a:p>
            <a:pPr algn="just">
              <a:lnSpc>
                <a:spcPct val="120000"/>
              </a:lnSpc>
            </a:pPr>
            <a:r>
              <a:rPr lang="en-US" sz="2400" dirty="0">
                <a:solidFill>
                  <a:srgbClr val="585852"/>
                </a:solidFill>
                <a:latin typeface="Roboto"/>
                <a:ea typeface="Roboto"/>
                <a:cs typeface="Roboto"/>
                <a:sym typeface="Roboto"/>
              </a:rPr>
              <a:t>2. In case any amount is deposited in capital gain account scheme then the amount deposited in an account under capital gains accounts scheme has to be utilized, in the case of purchase of new house/land, within two years after the date on which the transfer of the old house took place, and in the case of construction of a new house, within three years after the date on which the transfer took place. If the amount deposited under CGA scheme is not utilized in full within the time specified for the purchase/ construction of the new house/land, then the unutilized amount will be chargeable to tax under the head ‘Capital gains’ as the income of previous year in which the period of three years from the date of the transfer of the old house expires.</a:t>
            </a:r>
          </a:p>
          <a:p>
            <a:pPr marL="0" lvl="0" indent="0" algn="l" rtl="0">
              <a:lnSpc>
                <a:spcPct val="120000"/>
              </a:lnSpc>
              <a:spcBef>
                <a:spcPts val="0"/>
              </a:spcBef>
              <a:spcAft>
                <a:spcPts val="0"/>
              </a:spcAft>
              <a:buNone/>
            </a:pPr>
            <a:endParaRPr lang="en-US" sz="2000" dirty="0">
              <a:solidFill>
                <a:srgbClr val="585852"/>
              </a:solidFill>
              <a:latin typeface="Roboto"/>
              <a:ea typeface="Roboto"/>
              <a:cs typeface="Roboto"/>
              <a:sym typeface="Roboto"/>
            </a:endParaRPr>
          </a:p>
        </p:txBody>
      </p:sp>
    </p:spTree>
    <p:extLst>
      <p:ext uri="{BB962C8B-B14F-4D97-AF65-F5344CB8AC3E}">
        <p14:creationId xmlns:p14="http://schemas.microsoft.com/office/powerpoint/2010/main" val="492596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17. Bank Validation for issuance of refund.</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80" y="1124117"/>
            <a:ext cx="9871038" cy="978689"/>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Ensure that the bank is pre-validated.</a:t>
            </a:r>
          </a:p>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Failure of refund in absence of correct validation of bank account.</a:t>
            </a:r>
          </a:p>
        </p:txBody>
      </p:sp>
      <p:pic>
        <p:nvPicPr>
          <p:cNvPr id="7" name="Picture 6">
            <a:extLst>
              <a:ext uri="{FF2B5EF4-FFF2-40B4-BE49-F238E27FC236}">
                <a16:creationId xmlns:a16="http://schemas.microsoft.com/office/drawing/2014/main" id="{9920AA51-9AAA-452D-A4B9-412094067B08}"/>
              </a:ext>
            </a:extLst>
          </p:cNvPr>
          <p:cNvPicPr>
            <a:picLocks noChangeAspect="1"/>
          </p:cNvPicPr>
          <p:nvPr/>
        </p:nvPicPr>
        <p:blipFill>
          <a:blip r:embed="rId5"/>
          <a:stretch>
            <a:fillRect/>
          </a:stretch>
        </p:blipFill>
        <p:spPr>
          <a:xfrm>
            <a:off x="3439831" y="2661280"/>
            <a:ext cx="4248150" cy="4628846"/>
          </a:xfrm>
          <a:prstGeom prst="rect">
            <a:avLst/>
          </a:prstGeom>
        </p:spPr>
      </p:pic>
    </p:spTree>
    <p:extLst>
      <p:ext uri="{BB962C8B-B14F-4D97-AF65-F5344CB8AC3E}">
        <p14:creationId xmlns:p14="http://schemas.microsoft.com/office/powerpoint/2010/main" val="229519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Changes in ITR w.r.t current AY 2024-25.</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80" y="1124117"/>
            <a:ext cx="9959016" cy="2308284"/>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An additional column has been incorporated in the ITR Forms 3,5 and 6 to capture details about the deadline for submission. Taxpayers are now prompted to indicate the relevant due date for filing the return by selecting from the dropdown menu, which includes options such as July 31st, October 31st, or November 30</a:t>
            </a:r>
            <a:r>
              <a:rPr lang="en-US" sz="2400" baseline="30000" dirty="0">
                <a:solidFill>
                  <a:srgbClr val="585852"/>
                </a:solidFill>
                <a:latin typeface="Roboto"/>
                <a:ea typeface="Roboto"/>
                <a:cs typeface="Roboto"/>
                <a:sym typeface="Roboto"/>
              </a:rPr>
              <a:t>th</a:t>
            </a:r>
            <a:r>
              <a:rPr lang="en-US" sz="2400" dirty="0">
                <a:solidFill>
                  <a:srgbClr val="585852"/>
                </a:solidFill>
                <a:latin typeface="Roboto"/>
                <a:ea typeface="Roboto"/>
                <a:cs typeface="Roboto"/>
                <a:sym typeface="Roboto"/>
              </a:rPr>
              <a:t>.</a:t>
            </a:r>
          </a:p>
        </p:txBody>
      </p:sp>
      <p:pic>
        <p:nvPicPr>
          <p:cNvPr id="5" name="Picture 4">
            <a:extLst>
              <a:ext uri="{FF2B5EF4-FFF2-40B4-BE49-F238E27FC236}">
                <a16:creationId xmlns:a16="http://schemas.microsoft.com/office/drawing/2014/main" id="{8FBE0783-06F6-1AEA-E8A8-53551E60DFFA}"/>
              </a:ext>
            </a:extLst>
          </p:cNvPr>
          <p:cNvPicPr>
            <a:picLocks noChangeAspect="1"/>
          </p:cNvPicPr>
          <p:nvPr/>
        </p:nvPicPr>
        <p:blipFill>
          <a:blip r:embed="rId5"/>
          <a:stretch>
            <a:fillRect/>
          </a:stretch>
        </p:blipFill>
        <p:spPr>
          <a:xfrm>
            <a:off x="1359846" y="4373675"/>
            <a:ext cx="9620250" cy="1266825"/>
          </a:xfrm>
          <a:prstGeom prst="rect">
            <a:avLst/>
          </a:prstGeom>
        </p:spPr>
      </p:pic>
    </p:spTree>
    <p:extLst>
      <p:ext uri="{BB962C8B-B14F-4D97-AF65-F5344CB8AC3E}">
        <p14:creationId xmlns:p14="http://schemas.microsoft.com/office/powerpoint/2010/main" val="12348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204292"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 Changes in ITR w.r.t current AY 2024-25</a:t>
            </a:r>
            <a:r>
              <a:rPr lang="en-US" sz="1800" b="1" u="sng" dirty="0">
                <a:solidFill>
                  <a:srgbClr val="8AAA3F"/>
                </a:solidFill>
                <a:latin typeface="Roboto"/>
                <a:ea typeface="Roboto"/>
                <a:cs typeface="Roboto"/>
                <a:sym typeface="Roboto"/>
              </a:rPr>
              <a:t>.</a:t>
            </a:r>
            <a:endParaRPr sz="1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79" y="1124117"/>
            <a:ext cx="9496761" cy="2308284"/>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In case of an </a:t>
            </a:r>
            <a:r>
              <a:rPr lang="en-US" sz="2400" dirty="0" err="1">
                <a:solidFill>
                  <a:srgbClr val="585852"/>
                </a:solidFill>
                <a:latin typeface="Roboto"/>
                <a:ea typeface="Roboto"/>
                <a:cs typeface="Roboto"/>
                <a:sym typeface="Roboto"/>
              </a:rPr>
              <a:t>assesse</a:t>
            </a:r>
            <a:r>
              <a:rPr lang="en-US" sz="2400" dirty="0">
                <a:solidFill>
                  <a:srgbClr val="585852"/>
                </a:solidFill>
                <a:latin typeface="Roboto"/>
                <a:ea typeface="Roboto"/>
                <a:cs typeface="Roboto"/>
                <a:sym typeface="Roboto"/>
              </a:rPr>
              <a:t> being an Individual or an HUF, willing to opt for old regime, ensure admissible deductions/ exemptions have been claimed by the </a:t>
            </a:r>
            <a:r>
              <a:rPr lang="en-US" sz="2400" dirty="0" err="1">
                <a:solidFill>
                  <a:srgbClr val="585852"/>
                </a:solidFill>
                <a:latin typeface="Roboto"/>
                <a:ea typeface="Roboto"/>
                <a:cs typeface="Roboto"/>
                <a:sym typeface="Roboto"/>
              </a:rPr>
              <a:t>assessee</a:t>
            </a:r>
            <a:r>
              <a:rPr lang="en-US" sz="2400" dirty="0">
                <a:solidFill>
                  <a:srgbClr val="585852"/>
                </a:solidFill>
                <a:latin typeface="Roboto"/>
                <a:ea typeface="Roboto"/>
                <a:cs typeface="Roboto"/>
                <a:sym typeface="Roboto"/>
              </a:rPr>
              <a:t>. Please ensure to file form 10 IEA on or before due date for claiming the benefit, even if return is filed after due date.</a:t>
            </a:r>
          </a:p>
        </p:txBody>
      </p:sp>
      <p:pic>
        <p:nvPicPr>
          <p:cNvPr id="7" name="Picture 6">
            <a:extLst>
              <a:ext uri="{FF2B5EF4-FFF2-40B4-BE49-F238E27FC236}">
                <a16:creationId xmlns:a16="http://schemas.microsoft.com/office/drawing/2014/main" id="{D963E627-33F2-35FA-22CE-DF3FB480EB1C}"/>
              </a:ext>
            </a:extLst>
          </p:cNvPr>
          <p:cNvPicPr>
            <a:picLocks noChangeAspect="1"/>
          </p:cNvPicPr>
          <p:nvPr/>
        </p:nvPicPr>
        <p:blipFill>
          <a:blip r:embed="rId5"/>
          <a:stretch>
            <a:fillRect/>
          </a:stretch>
        </p:blipFill>
        <p:spPr>
          <a:xfrm>
            <a:off x="1450040" y="4467907"/>
            <a:ext cx="9067800" cy="2028825"/>
          </a:xfrm>
          <a:prstGeom prst="rect">
            <a:avLst/>
          </a:prstGeom>
        </p:spPr>
      </p:pic>
    </p:spTree>
    <p:extLst>
      <p:ext uri="{BB962C8B-B14F-4D97-AF65-F5344CB8AC3E}">
        <p14:creationId xmlns:p14="http://schemas.microsoft.com/office/powerpoint/2010/main" val="391663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Changes in ITR w.r.t current AY 2024-25.</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79" y="1124117"/>
            <a:ext cx="10577581" cy="978689"/>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The new Income Tax Return (ITR) Forms 3, 5 and 6 require additional details from the </a:t>
            </a:r>
            <a:r>
              <a:rPr lang="en-US" sz="2400" dirty="0" err="1">
                <a:solidFill>
                  <a:srgbClr val="585852"/>
                </a:solidFill>
                <a:latin typeface="Roboto"/>
                <a:ea typeface="Roboto"/>
                <a:cs typeface="Roboto"/>
                <a:sym typeface="Roboto"/>
              </a:rPr>
              <a:t>assessee</a:t>
            </a:r>
            <a:r>
              <a:rPr lang="en-US" sz="2400" dirty="0">
                <a:solidFill>
                  <a:srgbClr val="585852"/>
                </a:solidFill>
                <a:latin typeface="Roboto"/>
                <a:ea typeface="Roboto"/>
                <a:cs typeface="Roboto"/>
                <a:sym typeface="Roboto"/>
              </a:rPr>
              <a:t> subjected to audit under Section 44AB</a:t>
            </a:r>
            <a:r>
              <a:rPr lang="en-US" sz="1600" dirty="0">
                <a:solidFill>
                  <a:srgbClr val="585852"/>
                </a:solidFill>
                <a:latin typeface="Roboto"/>
                <a:ea typeface="Roboto"/>
                <a:cs typeface="Roboto"/>
                <a:sym typeface="Roboto"/>
              </a:rPr>
              <a:t>.</a:t>
            </a:r>
          </a:p>
        </p:txBody>
      </p:sp>
      <p:pic>
        <p:nvPicPr>
          <p:cNvPr id="5" name="Picture 4">
            <a:extLst>
              <a:ext uri="{FF2B5EF4-FFF2-40B4-BE49-F238E27FC236}">
                <a16:creationId xmlns:a16="http://schemas.microsoft.com/office/drawing/2014/main" id="{780B163E-68F5-7B74-F5B7-3E127700821E}"/>
              </a:ext>
            </a:extLst>
          </p:cNvPr>
          <p:cNvPicPr>
            <a:picLocks noChangeAspect="1"/>
          </p:cNvPicPr>
          <p:nvPr/>
        </p:nvPicPr>
        <p:blipFill>
          <a:blip r:embed="rId5"/>
          <a:stretch>
            <a:fillRect/>
          </a:stretch>
        </p:blipFill>
        <p:spPr>
          <a:xfrm>
            <a:off x="1559576" y="2658215"/>
            <a:ext cx="7177835" cy="3922341"/>
          </a:xfrm>
          <a:prstGeom prst="rect">
            <a:avLst/>
          </a:prstGeom>
        </p:spPr>
      </p:pic>
    </p:spTree>
    <p:extLst>
      <p:ext uri="{BB962C8B-B14F-4D97-AF65-F5344CB8AC3E}">
        <p14:creationId xmlns:p14="http://schemas.microsoft.com/office/powerpoint/2010/main" val="95036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Changes in ITR w.r.t current AY 2024-25.</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80" y="1124117"/>
            <a:ext cx="8636700" cy="978689"/>
          </a:xfrm>
          <a:prstGeom prst="rect">
            <a:avLst/>
          </a:prstGeom>
          <a:noFill/>
          <a:ln>
            <a:noFill/>
          </a:ln>
        </p:spPr>
        <p:txBody>
          <a:bodyPr spcFirstLastPara="1" wrap="square" lIns="91425" tIns="45700" rIns="91425" bIns="45700" anchor="t" anchorCtr="0">
            <a:spAutoFit/>
          </a:bodyPr>
          <a:lstStyle/>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UDIN and Acknowledgement Number of the Audit Report to be reported in ITR form</a:t>
            </a:r>
            <a:r>
              <a:rPr lang="en-US" sz="1600" dirty="0">
                <a:solidFill>
                  <a:srgbClr val="585852"/>
                </a:solidFill>
                <a:latin typeface="Roboto"/>
                <a:ea typeface="Roboto"/>
                <a:cs typeface="Roboto"/>
                <a:sym typeface="Roboto"/>
              </a:rPr>
              <a:t>.</a:t>
            </a:r>
          </a:p>
        </p:txBody>
      </p:sp>
      <p:pic>
        <p:nvPicPr>
          <p:cNvPr id="8" name="Picture 7">
            <a:extLst>
              <a:ext uri="{FF2B5EF4-FFF2-40B4-BE49-F238E27FC236}">
                <a16:creationId xmlns:a16="http://schemas.microsoft.com/office/drawing/2014/main" id="{DDDBF701-616A-D2FD-D820-F464BDA71A05}"/>
              </a:ext>
            </a:extLst>
          </p:cNvPr>
          <p:cNvPicPr>
            <a:picLocks noChangeAspect="1"/>
          </p:cNvPicPr>
          <p:nvPr/>
        </p:nvPicPr>
        <p:blipFill>
          <a:blip r:embed="rId5"/>
          <a:stretch>
            <a:fillRect/>
          </a:stretch>
        </p:blipFill>
        <p:spPr>
          <a:xfrm>
            <a:off x="1021080" y="2414348"/>
            <a:ext cx="10877550" cy="4410075"/>
          </a:xfrm>
          <a:prstGeom prst="rect">
            <a:avLst/>
          </a:prstGeom>
        </p:spPr>
      </p:pic>
    </p:spTree>
    <p:extLst>
      <p:ext uri="{BB962C8B-B14F-4D97-AF65-F5344CB8AC3E}">
        <p14:creationId xmlns:p14="http://schemas.microsoft.com/office/powerpoint/2010/main" val="176054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Changes in ITR w.r.t current AY 2024-25.</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80" y="1124117"/>
            <a:ext cx="9939688" cy="1421887"/>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Now additional details pertaining to the Capital Gains Accounts Scheme if any balance deposited duly punched in ITR form are required to be reported as per snip enclosed.</a:t>
            </a:r>
          </a:p>
        </p:txBody>
      </p:sp>
      <p:pic>
        <p:nvPicPr>
          <p:cNvPr id="5" name="Picture 4">
            <a:extLst>
              <a:ext uri="{FF2B5EF4-FFF2-40B4-BE49-F238E27FC236}">
                <a16:creationId xmlns:a16="http://schemas.microsoft.com/office/drawing/2014/main" id="{E85A9BE2-5657-84A0-5950-A52E2A6F8127}"/>
              </a:ext>
            </a:extLst>
          </p:cNvPr>
          <p:cNvPicPr>
            <a:picLocks noChangeAspect="1"/>
          </p:cNvPicPr>
          <p:nvPr/>
        </p:nvPicPr>
        <p:blipFill>
          <a:blip r:embed="rId5"/>
          <a:stretch>
            <a:fillRect/>
          </a:stretch>
        </p:blipFill>
        <p:spPr>
          <a:xfrm>
            <a:off x="1397668" y="3095385"/>
            <a:ext cx="9563100" cy="3048000"/>
          </a:xfrm>
          <a:prstGeom prst="rect">
            <a:avLst/>
          </a:prstGeom>
        </p:spPr>
      </p:pic>
    </p:spTree>
    <p:extLst>
      <p:ext uri="{BB962C8B-B14F-4D97-AF65-F5344CB8AC3E}">
        <p14:creationId xmlns:p14="http://schemas.microsoft.com/office/powerpoint/2010/main" val="2179619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Changes in ITR w.r.t current AY 2024-25.</a:t>
            </a:r>
            <a:endParaRPr sz="2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80" y="1124117"/>
            <a:ext cx="10457046" cy="978689"/>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In case </a:t>
            </a:r>
            <a:r>
              <a:rPr lang="en-US" sz="2400" dirty="0" err="1">
                <a:solidFill>
                  <a:srgbClr val="585852"/>
                </a:solidFill>
                <a:latin typeface="Roboto"/>
                <a:ea typeface="Roboto"/>
                <a:cs typeface="Roboto"/>
                <a:sym typeface="Roboto"/>
              </a:rPr>
              <a:t>assesse</a:t>
            </a:r>
            <a:r>
              <a:rPr lang="en-US" sz="2400" dirty="0">
                <a:solidFill>
                  <a:srgbClr val="585852"/>
                </a:solidFill>
                <a:latin typeface="Roboto"/>
                <a:ea typeface="Roboto"/>
                <a:cs typeface="Roboto"/>
                <a:sym typeface="Roboto"/>
              </a:rPr>
              <a:t> is recognized as MSME details related to same is to be punched in general schedule tab.</a:t>
            </a:r>
          </a:p>
        </p:txBody>
      </p:sp>
      <p:pic>
        <p:nvPicPr>
          <p:cNvPr id="6" name="Picture 5">
            <a:extLst>
              <a:ext uri="{FF2B5EF4-FFF2-40B4-BE49-F238E27FC236}">
                <a16:creationId xmlns:a16="http://schemas.microsoft.com/office/drawing/2014/main" id="{89121F15-BABF-177D-6578-6F1CA038E6EA}"/>
              </a:ext>
            </a:extLst>
          </p:cNvPr>
          <p:cNvPicPr>
            <a:picLocks noChangeAspect="1"/>
          </p:cNvPicPr>
          <p:nvPr/>
        </p:nvPicPr>
        <p:blipFill>
          <a:blip r:embed="rId5"/>
          <a:stretch>
            <a:fillRect/>
          </a:stretch>
        </p:blipFill>
        <p:spPr>
          <a:xfrm>
            <a:off x="1276350" y="3316297"/>
            <a:ext cx="12077700" cy="1171575"/>
          </a:xfrm>
          <a:prstGeom prst="rect">
            <a:avLst/>
          </a:prstGeom>
        </p:spPr>
      </p:pic>
    </p:spTree>
    <p:extLst>
      <p:ext uri="{BB962C8B-B14F-4D97-AF65-F5344CB8AC3E}">
        <p14:creationId xmlns:p14="http://schemas.microsoft.com/office/powerpoint/2010/main" val="3843649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1539888" cy="112642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800" b="1" u="sng" dirty="0">
                <a:solidFill>
                  <a:srgbClr val="8AAA3F"/>
                </a:solidFill>
                <a:latin typeface="Roboto"/>
                <a:ea typeface="Roboto"/>
                <a:cs typeface="Roboto"/>
                <a:sym typeface="Roboto"/>
              </a:rPr>
              <a:t>Prevention of double deduction claimed on interest on borrowed capital for acquiring, renewing, or reconstructing a property.</a:t>
            </a:r>
          </a:p>
        </p:txBody>
      </p:sp>
      <p:sp>
        <p:nvSpPr>
          <p:cNvPr id="4" name="Google Shape;149;p17">
            <a:extLst>
              <a:ext uri="{FF2B5EF4-FFF2-40B4-BE49-F238E27FC236}">
                <a16:creationId xmlns:a16="http://schemas.microsoft.com/office/drawing/2014/main" id="{D414BB62-E5E8-8855-BB86-6F9F5CE404B7}"/>
              </a:ext>
            </a:extLst>
          </p:cNvPr>
          <p:cNvSpPr txBox="1"/>
          <p:nvPr/>
        </p:nvSpPr>
        <p:spPr>
          <a:xfrm rot="10800000" flipV="1">
            <a:off x="1021080" y="1920109"/>
            <a:ext cx="11539888" cy="3933344"/>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Under the existing provisions, the amount of any interest payable on borrowed capital for acquiring, renewing, or reconstructing a property is allowed as a deduction under the head “Income from house property” u/s 24. Section 48 provides that the income chargeable under the head “Capital gains” shall be computed, by deducting the COA of the asset and the COI thereto from the Full value of consideration received or accruing as a result of the transfer of the capital asset.</a:t>
            </a:r>
          </a:p>
          <a:p>
            <a:pPr marL="285750" lvl="0" indent="-285750" algn="l" rtl="0">
              <a:lnSpc>
                <a:spcPct val="120000"/>
              </a:lnSpc>
              <a:spcBef>
                <a:spcPts val="0"/>
              </a:spcBef>
              <a:spcAft>
                <a:spcPts val="0"/>
              </a:spcAft>
              <a:buFontTx/>
              <a:buChar char="-"/>
            </a:pPr>
            <a:endParaRPr lang="en-US" sz="2000" dirty="0">
              <a:solidFill>
                <a:srgbClr val="585852"/>
              </a:solidFill>
              <a:latin typeface="Roboto"/>
              <a:ea typeface="Roboto"/>
              <a:cs typeface="Roboto"/>
              <a:sym typeface="Roboto"/>
            </a:endParaRPr>
          </a:p>
          <a:p>
            <a:pPr marL="285750" lvl="0" indent="-285750" algn="l" rtl="0">
              <a:lnSpc>
                <a:spcPct val="120000"/>
              </a:lnSpc>
              <a:spcBef>
                <a:spcPts val="0"/>
              </a:spcBef>
              <a:spcAft>
                <a:spcPts val="0"/>
              </a:spcAft>
              <a:buFontTx/>
              <a:buChar char="-"/>
            </a:pPr>
            <a:endParaRPr lang="en-US" sz="2000" dirty="0">
              <a:solidFill>
                <a:srgbClr val="585852"/>
              </a:solidFill>
              <a:latin typeface="Roboto"/>
              <a:ea typeface="Roboto"/>
              <a:cs typeface="Roboto"/>
              <a:sym typeface="Roboto"/>
            </a:endParaRPr>
          </a:p>
        </p:txBody>
      </p:sp>
    </p:spTree>
    <p:extLst>
      <p:ext uri="{BB962C8B-B14F-4D97-AF65-F5344CB8AC3E}">
        <p14:creationId xmlns:p14="http://schemas.microsoft.com/office/powerpoint/2010/main" val="2846444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1539888" cy="112642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800" b="1" u="sng" dirty="0">
                <a:solidFill>
                  <a:srgbClr val="8AAA3F"/>
                </a:solidFill>
                <a:latin typeface="Roboto"/>
                <a:ea typeface="Roboto"/>
                <a:cs typeface="Roboto"/>
                <a:sym typeface="Roboto"/>
              </a:rPr>
              <a:t>Prevention of double deduction claimed on interest on borrowed capital for acquiring, renewing, or reconstructing a property.</a:t>
            </a:r>
          </a:p>
        </p:txBody>
      </p:sp>
      <p:sp>
        <p:nvSpPr>
          <p:cNvPr id="4" name="Google Shape;149;p17">
            <a:extLst>
              <a:ext uri="{FF2B5EF4-FFF2-40B4-BE49-F238E27FC236}">
                <a16:creationId xmlns:a16="http://schemas.microsoft.com/office/drawing/2014/main" id="{D414BB62-E5E8-8855-BB86-6F9F5CE404B7}"/>
              </a:ext>
            </a:extLst>
          </p:cNvPr>
          <p:cNvSpPr txBox="1"/>
          <p:nvPr/>
        </p:nvSpPr>
        <p:spPr>
          <a:xfrm rot="10800000" flipV="1">
            <a:off x="1020184" y="1852662"/>
            <a:ext cx="11539888" cy="4524275"/>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It has been observed that some </a:t>
            </a:r>
            <a:r>
              <a:rPr lang="en-US" sz="2400" dirty="0" err="1">
                <a:solidFill>
                  <a:srgbClr val="585852"/>
                </a:solidFill>
                <a:latin typeface="Roboto"/>
                <a:ea typeface="Roboto"/>
                <a:cs typeface="Roboto"/>
                <a:sym typeface="Roboto"/>
              </a:rPr>
              <a:t>assessee’s</a:t>
            </a:r>
            <a:r>
              <a:rPr lang="en-US" sz="2400" dirty="0">
                <a:solidFill>
                  <a:srgbClr val="585852"/>
                </a:solidFill>
                <a:latin typeface="Roboto"/>
                <a:ea typeface="Roboto"/>
                <a:cs typeface="Roboto"/>
                <a:sym typeface="Roboto"/>
              </a:rPr>
              <a:t> have been claiming double deduction of interest paid on borrowed capital for acquiring, renewing, or reconstructing a property. Firstly, it is claimed in the form of deduction from income from house property u/s 24, and in some cases the deduction is also being claimed under other provisions of Chapter VIA. Secondly while computing capital gains on transfer of such property this same interest also forms a part of COA or COI u/s 48.</a:t>
            </a:r>
          </a:p>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To prevent this double deduction, a proviso after Section 48(ii) has been inserted to provide that the COA/COI shall not include the amount of interest claimed u/s 24 or Chapter VIA.</a:t>
            </a:r>
          </a:p>
        </p:txBody>
      </p:sp>
    </p:spTree>
    <p:extLst>
      <p:ext uri="{BB962C8B-B14F-4D97-AF65-F5344CB8AC3E}">
        <p14:creationId xmlns:p14="http://schemas.microsoft.com/office/powerpoint/2010/main" val="151711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9701" y="334243"/>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Common points for preparation of COI</a:t>
            </a:r>
          </a:p>
        </p:txBody>
      </p:sp>
      <p:sp>
        <p:nvSpPr>
          <p:cNvPr id="147" name="Google Shape;147;p17"/>
          <p:cNvSpPr/>
          <p:nvPr/>
        </p:nvSpPr>
        <p:spPr>
          <a:xfrm flipV="1">
            <a:off x="1021079" y="973082"/>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59560" y="1492054"/>
            <a:ext cx="10406353"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1. Ensure matching TDS/TCS credit from AIS, TIS and 26AS</a:t>
            </a:r>
            <a:endParaRPr sz="2800" b="1" u="sng" dirty="0">
              <a:solidFill>
                <a:srgbClr val="8AAA3F"/>
              </a:solidFill>
              <a:latin typeface="Roboto"/>
              <a:ea typeface="Roboto"/>
              <a:cs typeface="Roboto"/>
              <a:sym typeface="Roboto"/>
            </a:endParaRPr>
          </a:p>
        </p:txBody>
      </p:sp>
      <p:sp>
        <p:nvSpPr>
          <p:cNvPr id="149" name="Google Shape;149;p17"/>
          <p:cNvSpPr txBox="1"/>
          <p:nvPr/>
        </p:nvSpPr>
        <p:spPr>
          <a:xfrm>
            <a:off x="1021079" y="2477510"/>
            <a:ext cx="12564291" cy="1421887"/>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In case there are any differences or discrepancies w.r.t the details of income/expenses as per AIS/TIS and books of accounts, please ensure to file response/feedback at compliance portal to avoid receipt of notice under section 133(6) and 133C of the ITA. </a:t>
            </a:r>
            <a:endParaRPr sz="2400" dirty="0">
              <a:solidFill>
                <a:srgbClr val="585852"/>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BD596116-79D5-C42C-658C-D80BC03CDAB9}"/>
              </a:ext>
            </a:extLst>
          </p:cNvPr>
          <p:cNvPicPr>
            <a:picLocks noChangeAspect="1"/>
          </p:cNvPicPr>
          <p:nvPr/>
        </p:nvPicPr>
        <p:blipFill>
          <a:blip r:embed="rId5"/>
          <a:stretch>
            <a:fillRect/>
          </a:stretch>
        </p:blipFill>
        <p:spPr>
          <a:xfrm>
            <a:off x="859561" y="4159722"/>
            <a:ext cx="12887325" cy="3286125"/>
          </a:xfrm>
          <a:prstGeom prst="rect">
            <a:avLst/>
          </a:prstGeom>
        </p:spPr>
      </p:pic>
    </p:spTree>
    <p:extLst>
      <p:ext uri="{BB962C8B-B14F-4D97-AF65-F5344CB8AC3E}">
        <p14:creationId xmlns:p14="http://schemas.microsoft.com/office/powerpoint/2010/main" val="3442059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56764"/>
            <a:ext cx="11539888"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Rationalization of exempt income under life insurance policies.</a:t>
            </a:r>
          </a:p>
        </p:txBody>
      </p:sp>
      <p:sp>
        <p:nvSpPr>
          <p:cNvPr id="4" name="Google Shape;149;p17">
            <a:extLst>
              <a:ext uri="{FF2B5EF4-FFF2-40B4-BE49-F238E27FC236}">
                <a16:creationId xmlns:a16="http://schemas.microsoft.com/office/drawing/2014/main" id="{D414BB62-E5E8-8855-BB86-6F9F5CE404B7}"/>
              </a:ext>
            </a:extLst>
          </p:cNvPr>
          <p:cNvSpPr txBox="1"/>
          <p:nvPr/>
        </p:nvSpPr>
        <p:spPr>
          <a:xfrm rot="10800000" flipV="1">
            <a:off x="777617" y="1313615"/>
            <a:ext cx="11539888" cy="4081077"/>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According to 6th proviso to Section 10(10D)exemption will not apply with respect to any life insurance policy/policies (other than a unit linked insurance policy) issued on or after the 01-04-23, </a:t>
            </a:r>
            <a:r>
              <a:rPr lang="en-US" sz="2400" b="1" u="sng" dirty="0">
                <a:solidFill>
                  <a:srgbClr val="585852"/>
                </a:solidFill>
                <a:latin typeface="Roboto"/>
                <a:ea typeface="Roboto"/>
                <a:cs typeface="Roboto"/>
                <a:sym typeface="Roboto"/>
              </a:rPr>
              <a:t>if the amount of premium in aggregate payable for any of the PY during the term of such policy exceeds INR 5 lacs</a:t>
            </a:r>
            <a:r>
              <a:rPr lang="en-US" sz="2400" dirty="0">
                <a:solidFill>
                  <a:srgbClr val="585852"/>
                </a:solidFill>
                <a:latin typeface="Roboto"/>
                <a:ea typeface="Roboto"/>
                <a:cs typeface="Roboto"/>
                <a:sym typeface="Roboto"/>
              </a:rPr>
              <a:t>.</a:t>
            </a:r>
          </a:p>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Ensure that the aggregate amount of premium paid by a person for more than one life insurance policy (other than unit linked insurance policy), issued on or after the 01-04-23, for any life insurance policy (other than a unit linked insurance policy) does not exceed INR 5 lacs in any of the PYs during the term of any of those policies, if the premium exceeds the same will be taxable</a:t>
            </a:r>
            <a:r>
              <a:rPr lang="en-US" sz="2000" dirty="0">
                <a:solidFill>
                  <a:srgbClr val="585852"/>
                </a:solidFill>
                <a:latin typeface="Roboto"/>
                <a:ea typeface="Roboto"/>
                <a:cs typeface="Roboto"/>
                <a:sym typeface="Roboto"/>
              </a:rPr>
              <a:t>.</a:t>
            </a:r>
          </a:p>
        </p:txBody>
      </p:sp>
    </p:spTree>
    <p:extLst>
      <p:ext uri="{BB962C8B-B14F-4D97-AF65-F5344CB8AC3E}">
        <p14:creationId xmlns:p14="http://schemas.microsoft.com/office/powerpoint/2010/main" val="3399935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1126422"/>
          </a:xfrm>
          <a:prstGeom prst="rect">
            <a:avLst/>
          </a:prstGeom>
          <a:noFill/>
          <a:ln>
            <a:noFill/>
          </a:ln>
        </p:spPr>
        <p:txBody>
          <a:bodyPr spcFirstLastPara="1" wrap="square" lIns="91425" tIns="45700" rIns="91425" bIns="45700" anchor="t" anchorCtr="0">
            <a:spAutoFit/>
          </a:bodyPr>
          <a:lstStyle/>
          <a:p>
            <a:pPr algn="just">
              <a:lnSpc>
                <a:spcPct val="120000"/>
              </a:lnSpc>
            </a:pPr>
            <a:r>
              <a:rPr lang="en-US" sz="2800" b="1" u="sng" dirty="0">
                <a:solidFill>
                  <a:srgbClr val="8AAA3F"/>
                </a:solidFill>
                <a:latin typeface="Roboto"/>
                <a:ea typeface="Roboto"/>
                <a:cs typeface="Roboto"/>
              </a:rPr>
              <a:t>Taxpayers, including individuals and HUFs, subject to audit requirements, have the option to verify their ITR using the EVC: </a:t>
            </a:r>
          </a:p>
        </p:txBody>
      </p:sp>
      <p:sp>
        <p:nvSpPr>
          <p:cNvPr id="5" name="TextBox 4">
            <a:extLst>
              <a:ext uri="{FF2B5EF4-FFF2-40B4-BE49-F238E27FC236}">
                <a16:creationId xmlns:a16="http://schemas.microsoft.com/office/drawing/2014/main" id="{518EE201-DB2E-B1F1-6149-4D3B84531543}"/>
              </a:ext>
            </a:extLst>
          </p:cNvPr>
          <p:cNvSpPr txBox="1"/>
          <p:nvPr/>
        </p:nvSpPr>
        <p:spPr>
          <a:xfrm>
            <a:off x="1021079" y="1962706"/>
            <a:ext cx="10738529" cy="1938992"/>
          </a:xfrm>
          <a:prstGeom prst="rect">
            <a:avLst/>
          </a:prstGeom>
          <a:noFill/>
        </p:spPr>
        <p:txBody>
          <a:bodyPr wrap="square">
            <a:spAutoFit/>
          </a:bodyPr>
          <a:lstStyle/>
          <a:p>
            <a:pPr algn="just"/>
            <a:r>
              <a:rPr lang="en-US" sz="2400" dirty="0">
                <a:solidFill>
                  <a:srgbClr val="585852"/>
                </a:solidFill>
                <a:latin typeface="Roboto"/>
                <a:ea typeface="Roboto"/>
                <a:cs typeface="Roboto"/>
              </a:rPr>
              <a:t>Amendments to Rule 12 now empower individuals and Hindu Undivided Families (HUFs) subjected to tax audits under Section 44AB, enabling them to validate their income tax returns using an electronic verification code. Previously, their only verification method was through a digital signature. The change is applicable for ITR 3.</a:t>
            </a:r>
          </a:p>
        </p:txBody>
      </p:sp>
    </p:spTree>
    <p:extLst>
      <p:ext uri="{BB962C8B-B14F-4D97-AF65-F5344CB8AC3E}">
        <p14:creationId xmlns:p14="http://schemas.microsoft.com/office/powerpoint/2010/main" val="345558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1126422"/>
          </a:xfrm>
          <a:prstGeom prst="rect">
            <a:avLst/>
          </a:prstGeom>
          <a:noFill/>
          <a:ln>
            <a:noFill/>
          </a:ln>
        </p:spPr>
        <p:txBody>
          <a:bodyPr spcFirstLastPara="1" wrap="square" lIns="91425" tIns="45700" rIns="91425" bIns="45700" anchor="t" anchorCtr="0">
            <a:spAutoFit/>
          </a:bodyPr>
          <a:lstStyle/>
          <a:p>
            <a:pPr algn="just">
              <a:lnSpc>
                <a:spcPct val="120000"/>
              </a:lnSpc>
            </a:pPr>
            <a:r>
              <a:rPr lang="en-US" sz="2800" b="1" u="sng" dirty="0">
                <a:solidFill>
                  <a:srgbClr val="8AAA3F"/>
                </a:solidFill>
                <a:latin typeface="Roboto"/>
                <a:ea typeface="Roboto"/>
                <a:cs typeface="Roboto"/>
              </a:rPr>
              <a:t>“Receipts in Cash” column added to claim enhanced turnover limit: </a:t>
            </a:r>
          </a:p>
        </p:txBody>
      </p:sp>
      <p:sp>
        <p:nvSpPr>
          <p:cNvPr id="5" name="TextBox 4">
            <a:extLst>
              <a:ext uri="{FF2B5EF4-FFF2-40B4-BE49-F238E27FC236}">
                <a16:creationId xmlns:a16="http://schemas.microsoft.com/office/drawing/2014/main" id="{518EE201-DB2E-B1F1-6149-4D3B84531543}"/>
              </a:ext>
            </a:extLst>
          </p:cNvPr>
          <p:cNvSpPr txBox="1"/>
          <p:nvPr/>
        </p:nvSpPr>
        <p:spPr>
          <a:xfrm>
            <a:off x="1021079" y="1734671"/>
            <a:ext cx="11312687" cy="4735142"/>
          </a:xfrm>
          <a:prstGeom prst="rect">
            <a:avLst/>
          </a:prstGeom>
          <a:noFill/>
        </p:spPr>
        <p:txBody>
          <a:bodyPr wrap="square">
            <a:spAutoFit/>
          </a:bodyPr>
          <a:lstStyle/>
          <a:p>
            <a:pPr marL="228600" marR="0" algn="just">
              <a:lnSpc>
                <a:spcPct val="115000"/>
              </a:lnSpc>
              <a:spcBef>
                <a:spcPts val="0"/>
              </a:spcBef>
              <a:spcAft>
                <a:spcPts val="0"/>
              </a:spcAft>
            </a:pPr>
            <a:r>
              <a:rPr lang="en-US" sz="2400" dirty="0">
                <a:solidFill>
                  <a:srgbClr val="585852"/>
                </a:solidFill>
                <a:latin typeface="Roboto"/>
                <a:ea typeface="Roboto"/>
                <a:cs typeface="Roboto"/>
              </a:rPr>
              <a:t>The Finance Act, 2023 has enhanced the turnover threshold limit from INR 2 crores to INR 3 crores for opting for the presumptive taxation scheme under Section 44AD if the receipts in cash do not exceed 5% of the total turnover or gross receipts for the previous year. It is also provided that the meaning of cash would include the cheque or a bank draft, which is not an account payee. </a:t>
            </a:r>
          </a:p>
          <a:p>
            <a:pPr marL="228600" marR="0" algn="just">
              <a:lnSpc>
                <a:spcPct val="115000"/>
              </a:lnSpc>
              <a:spcBef>
                <a:spcPts val="0"/>
              </a:spcBef>
              <a:spcAft>
                <a:spcPts val="0"/>
              </a:spcAft>
            </a:pPr>
            <a:r>
              <a:rPr lang="en-US" sz="2400" dirty="0">
                <a:solidFill>
                  <a:srgbClr val="585852"/>
                </a:solidFill>
                <a:latin typeface="Roboto"/>
                <a:ea typeface="Roboto"/>
                <a:cs typeface="Roboto"/>
              </a:rPr>
              <a:t>Similarly, Section 44ADA was amended to enhance the threshold limit of gross receipts from INR 50 lakhs to INR 75 lakhs if the receipts in cash do not exceed 5% of the total gross receipts for the previous year. </a:t>
            </a:r>
          </a:p>
          <a:p>
            <a:pPr marL="228600" marR="0" algn="just">
              <a:lnSpc>
                <a:spcPct val="115000"/>
              </a:lnSpc>
              <a:spcBef>
                <a:spcPts val="0"/>
              </a:spcBef>
              <a:spcAft>
                <a:spcPts val="0"/>
              </a:spcAft>
            </a:pPr>
            <a:r>
              <a:rPr lang="en-US" sz="2400" dirty="0">
                <a:solidFill>
                  <a:srgbClr val="585852"/>
                </a:solidFill>
                <a:latin typeface="Roboto"/>
                <a:ea typeface="Roboto"/>
                <a:cs typeface="Roboto"/>
              </a:rPr>
              <a:t>To give effect to the above amendments, the CBDT has amended ITR forms 3, 4 and 5 to include a new column of “receipts in cash” for disclosing cash turnover or cash gross receipts under the Schedule BP</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2737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1126422"/>
          </a:xfrm>
          <a:prstGeom prst="rect">
            <a:avLst/>
          </a:prstGeom>
          <a:noFill/>
          <a:ln>
            <a:noFill/>
          </a:ln>
        </p:spPr>
        <p:txBody>
          <a:bodyPr spcFirstLastPara="1" wrap="square" lIns="91425" tIns="45700" rIns="91425" bIns="45700" anchor="t" anchorCtr="0">
            <a:spAutoFit/>
          </a:bodyPr>
          <a:lstStyle/>
          <a:p>
            <a:pPr algn="just">
              <a:lnSpc>
                <a:spcPct val="120000"/>
              </a:lnSpc>
            </a:pPr>
            <a:r>
              <a:rPr lang="en-US" sz="2800" b="1" u="sng" dirty="0">
                <a:solidFill>
                  <a:srgbClr val="8AAA3F"/>
                </a:solidFill>
                <a:latin typeface="Roboto"/>
                <a:ea typeface="Roboto"/>
                <a:cs typeface="Roboto"/>
              </a:rPr>
              <a:t>“Receipts in Cash” column added to claim enhanced turnover limit: </a:t>
            </a:r>
          </a:p>
        </p:txBody>
      </p:sp>
      <p:pic>
        <p:nvPicPr>
          <p:cNvPr id="7" name="Picture 6">
            <a:extLst>
              <a:ext uri="{FF2B5EF4-FFF2-40B4-BE49-F238E27FC236}">
                <a16:creationId xmlns:a16="http://schemas.microsoft.com/office/drawing/2014/main" id="{492DFA3F-7400-1533-B5F4-94856A8D414C}"/>
              </a:ext>
            </a:extLst>
          </p:cNvPr>
          <p:cNvPicPr>
            <a:picLocks noChangeAspect="1"/>
          </p:cNvPicPr>
          <p:nvPr/>
        </p:nvPicPr>
        <p:blipFill>
          <a:blip r:embed="rId5"/>
          <a:stretch>
            <a:fillRect/>
          </a:stretch>
        </p:blipFill>
        <p:spPr>
          <a:xfrm>
            <a:off x="1414020" y="2503821"/>
            <a:ext cx="9791700" cy="3438525"/>
          </a:xfrm>
          <a:prstGeom prst="rect">
            <a:avLst/>
          </a:prstGeom>
        </p:spPr>
      </p:pic>
    </p:spTree>
    <p:extLst>
      <p:ext uri="{BB962C8B-B14F-4D97-AF65-F5344CB8AC3E}">
        <p14:creationId xmlns:p14="http://schemas.microsoft.com/office/powerpoint/2010/main" val="2436379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1126422"/>
          </a:xfrm>
          <a:prstGeom prst="rect">
            <a:avLst/>
          </a:prstGeom>
          <a:noFill/>
          <a:ln>
            <a:noFill/>
          </a:ln>
        </p:spPr>
        <p:txBody>
          <a:bodyPr spcFirstLastPara="1" wrap="square" lIns="91425" tIns="45700" rIns="91425" bIns="45700" anchor="t" anchorCtr="0">
            <a:spAutoFit/>
          </a:bodyPr>
          <a:lstStyle/>
          <a:p>
            <a:pPr algn="just">
              <a:lnSpc>
                <a:spcPct val="120000"/>
              </a:lnSpc>
            </a:pPr>
            <a:r>
              <a:rPr lang="en-US" sz="2800" b="1" u="sng" dirty="0">
                <a:solidFill>
                  <a:srgbClr val="8AAA3F"/>
                </a:solidFill>
                <a:latin typeface="Roboto"/>
                <a:ea typeface="Roboto"/>
                <a:cs typeface="Roboto"/>
              </a:rPr>
              <a:t>Schedule 80U inserted for claiming deduction if the assessee is a person with a disability</a:t>
            </a:r>
          </a:p>
        </p:txBody>
      </p:sp>
      <p:sp>
        <p:nvSpPr>
          <p:cNvPr id="5" name="TextBox 4">
            <a:extLst>
              <a:ext uri="{FF2B5EF4-FFF2-40B4-BE49-F238E27FC236}">
                <a16:creationId xmlns:a16="http://schemas.microsoft.com/office/drawing/2014/main" id="{518EE201-DB2E-B1F1-6149-4D3B84531543}"/>
              </a:ext>
            </a:extLst>
          </p:cNvPr>
          <p:cNvSpPr txBox="1"/>
          <p:nvPr/>
        </p:nvSpPr>
        <p:spPr>
          <a:xfrm>
            <a:off x="1021080" y="1734671"/>
            <a:ext cx="11248892" cy="4549066"/>
          </a:xfrm>
          <a:prstGeom prst="rect">
            <a:avLst/>
          </a:prstGeom>
          <a:noFill/>
        </p:spPr>
        <p:txBody>
          <a:bodyPr wrap="square">
            <a:spAutoFit/>
          </a:bodyPr>
          <a:lstStyle/>
          <a:p>
            <a:pPr marL="228600" marR="0" algn="just">
              <a:lnSpc>
                <a:spcPct val="107000"/>
              </a:lnSpc>
              <a:spcBef>
                <a:spcPts val="0"/>
              </a:spcBef>
              <a:spcAft>
                <a:spcPts val="800"/>
              </a:spcAft>
            </a:pPr>
            <a:r>
              <a:rPr lang="en-US" sz="2400" dirty="0">
                <a:solidFill>
                  <a:srgbClr val="585852"/>
                </a:solidFill>
                <a:latin typeface="Roboto"/>
                <a:ea typeface="Roboto"/>
                <a:cs typeface="Roboto"/>
              </a:rPr>
              <a:t>In the form, a new 'Schedule 80U' has been introduced. This schedule is specifically designed to capture and detail deductions for individuals dealing with a disability. Taxpayers are now required to furnish the necessary information in this dedicated schedule, ensuring a more streamlined and accurate reporting process for deductions under Section 80U. The ‘Schedule 80U’ seeks the following details:</a:t>
            </a: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585852"/>
                </a:solidFill>
                <a:latin typeface="Roboto"/>
                <a:ea typeface="Roboto"/>
                <a:cs typeface="Roboto"/>
              </a:rPr>
              <a:t>Nature of disability</a:t>
            </a: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585852"/>
                </a:solidFill>
                <a:latin typeface="Roboto"/>
                <a:ea typeface="Roboto"/>
                <a:cs typeface="Roboto"/>
              </a:rPr>
              <a:t>Date of filing Form 10-IA</a:t>
            </a: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585852"/>
                </a:solidFill>
                <a:latin typeface="Roboto"/>
                <a:ea typeface="Roboto"/>
                <a:cs typeface="Roboto"/>
              </a:rPr>
              <a:t>Acknowledgment number of the Form 10-IA</a:t>
            </a:r>
          </a:p>
          <a:p>
            <a:pPr marL="342900" marR="0" lvl="0" indent="-342900" algn="just">
              <a:lnSpc>
                <a:spcPct val="107000"/>
              </a:lnSpc>
              <a:spcBef>
                <a:spcPts val="0"/>
              </a:spcBef>
              <a:spcAft>
                <a:spcPts val="800"/>
              </a:spcAft>
              <a:buFont typeface="Symbol" panose="05050102010706020507" pitchFamily="18" charset="2"/>
              <a:buChar char=""/>
            </a:pPr>
            <a:r>
              <a:rPr lang="en-US" sz="2400" dirty="0">
                <a:solidFill>
                  <a:srgbClr val="585852"/>
                </a:solidFill>
                <a:latin typeface="Roboto"/>
                <a:ea typeface="Roboto"/>
                <a:cs typeface="Roboto"/>
              </a:rPr>
              <a:t>UDID number (If available)</a:t>
            </a:r>
          </a:p>
          <a:p>
            <a:pPr marL="228600" marR="0" algn="just">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32758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834222" cy="1083333"/>
          </a:xfrm>
          <a:prstGeom prst="rect">
            <a:avLst/>
          </a:prstGeom>
          <a:noFill/>
          <a:ln>
            <a:noFill/>
          </a:ln>
        </p:spPr>
        <p:txBody>
          <a:bodyPr spcFirstLastPara="1" wrap="square" lIns="91425" tIns="45700" rIns="91425" bIns="45700" anchor="t" anchorCtr="0">
            <a:spAutoFit/>
          </a:bodyPr>
          <a:lstStyle/>
          <a:p>
            <a:pPr marR="0" lvl="0" algn="just">
              <a:lnSpc>
                <a:spcPct val="115000"/>
              </a:lnSpc>
              <a:spcBef>
                <a:spcPts val="0"/>
              </a:spcBef>
              <a:spcAft>
                <a:spcPts val="0"/>
              </a:spcAft>
            </a:pPr>
            <a:r>
              <a:rPr lang="en-US" sz="2800" b="1" u="sng" dirty="0">
                <a:solidFill>
                  <a:srgbClr val="8AAA3F"/>
                </a:solidFill>
                <a:latin typeface="Roboto"/>
                <a:ea typeface="Roboto"/>
                <a:cs typeface="Roboto"/>
              </a:rPr>
              <a:t>“New Schedule 80DD seeks details towards maintenance &amp; medical treatment of the person with a disability:</a:t>
            </a:r>
          </a:p>
        </p:txBody>
      </p:sp>
      <p:sp>
        <p:nvSpPr>
          <p:cNvPr id="5" name="TextBox 4">
            <a:extLst>
              <a:ext uri="{FF2B5EF4-FFF2-40B4-BE49-F238E27FC236}">
                <a16:creationId xmlns:a16="http://schemas.microsoft.com/office/drawing/2014/main" id="{518EE201-DB2E-B1F1-6149-4D3B84531543}"/>
              </a:ext>
            </a:extLst>
          </p:cNvPr>
          <p:cNvSpPr txBox="1"/>
          <p:nvPr/>
        </p:nvSpPr>
        <p:spPr>
          <a:xfrm>
            <a:off x="1021080" y="1682522"/>
            <a:ext cx="12706952" cy="6434069"/>
          </a:xfrm>
          <a:prstGeom prst="rect">
            <a:avLst/>
          </a:prstGeom>
          <a:noFill/>
        </p:spPr>
        <p:txBody>
          <a:bodyPr wrap="square">
            <a:spAutoFit/>
          </a:bodyPr>
          <a:lstStyle/>
          <a:p>
            <a:pPr marL="228600" marR="0" algn="just">
              <a:lnSpc>
                <a:spcPct val="115000"/>
              </a:lnSpc>
              <a:spcBef>
                <a:spcPts val="0"/>
              </a:spcBef>
              <a:spcAft>
                <a:spcPts val="0"/>
              </a:spcAft>
            </a:pPr>
            <a:r>
              <a:rPr lang="en-US" sz="2400" dirty="0">
                <a:solidFill>
                  <a:srgbClr val="585852"/>
                </a:solidFill>
                <a:latin typeface="Roboto"/>
                <a:ea typeface="Roboto"/>
                <a:cs typeface="Roboto"/>
              </a:rPr>
              <a:t>In the earlier Income Tax Return (ITR) forms, taxpayers were instructed to declare the amount claimed as a deduction under Section 80DD in Schedule VI-A. However, the updated ITR forms 2 and 3 have introduced a new 'Schedule 80DD.' This dedicated schedule is designed to collect detailed information regarding the deduction claimed for maintenance, including medical treatment, of a dependent with a disability. Taxpayers are now required to provide specific details in this new schedule, facilitating a more comprehensive and accurate reporting process for deductions under Section 80DD.</a:t>
            </a:r>
          </a:p>
          <a:p>
            <a:pPr marL="228600" marR="0" algn="just">
              <a:lnSpc>
                <a:spcPct val="115000"/>
              </a:lnSpc>
              <a:spcBef>
                <a:spcPts val="0"/>
              </a:spcBef>
              <a:spcAft>
                <a:spcPts val="0"/>
              </a:spcAft>
            </a:pPr>
            <a:r>
              <a:rPr lang="en-US" sz="2400" dirty="0">
                <a:solidFill>
                  <a:srgbClr val="585852"/>
                </a:solidFill>
                <a:latin typeface="Roboto"/>
                <a:ea typeface="Roboto"/>
                <a:cs typeface="Roboto"/>
              </a:rPr>
              <a:t>These details comprise:</a:t>
            </a:r>
          </a:p>
          <a:p>
            <a:pPr marL="342900" marR="0" lvl="0" indent="-342900" algn="just">
              <a:lnSpc>
                <a:spcPct val="115000"/>
              </a:lnSpc>
              <a:spcBef>
                <a:spcPts val="0"/>
              </a:spcBef>
              <a:spcAft>
                <a:spcPts val="0"/>
              </a:spcAft>
              <a:buFont typeface="Symbol" panose="05050102010706020507" pitchFamily="18" charset="2"/>
              <a:buChar char=""/>
            </a:pPr>
            <a:r>
              <a:rPr lang="en-US" sz="2400" dirty="0">
                <a:solidFill>
                  <a:srgbClr val="585852"/>
                </a:solidFill>
                <a:latin typeface="Roboto"/>
                <a:ea typeface="Roboto"/>
                <a:cs typeface="Roboto"/>
              </a:rPr>
              <a:t>Nature of the disability</a:t>
            </a:r>
          </a:p>
          <a:p>
            <a:pPr marL="342900" marR="0" lvl="0" indent="-342900" algn="just">
              <a:lnSpc>
                <a:spcPct val="115000"/>
              </a:lnSpc>
              <a:spcBef>
                <a:spcPts val="0"/>
              </a:spcBef>
              <a:spcAft>
                <a:spcPts val="0"/>
              </a:spcAft>
              <a:buFont typeface="Symbol" panose="05050102010706020507" pitchFamily="18" charset="2"/>
              <a:buChar char=""/>
            </a:pPr>
            <a:r>
              <a:rPr lang="en-US" sz="2400" dirty="0">
                <a:solidFill>
                  <a:srgbClr val="585852"/>
                </a:solidFill>
                <a:latin typeface="Roboto"/>
                <a:ea typeface="Roboto"/>
                <a:cs typeface="Roboto"/>
              </a:rPr>
              <a:t>Type of dependent (spouse, son, daughter, father, mother, brother, sister or</a:t>
            </a:r>
          </a:p>
          <a:p>
            <a:pPr marL="342900" marR="0" lvl="0" indent="-342900" algn="just">
              <a:lnSpc>
                <a:spcPct val="115000"/>
              </a:lnSpc>
              <a:spcBef>
                <a:spcPts val="0"/>
              </a:spcBef>
              <a:spcAft>
                <a:spcPts val="0"/>
              </a:spcAft>
              <a:buFont typeface="Symbol" panose="05050102010706020507" pitchFamily="18" charset="2"/>
              <a:buChar char=""/>
            </a:pPr>
            <a:r>
              <a:rPr lang="en-US" sz="2400" dirty="0">
                <a:solidFill>
                  <a:srgbClr val="585852"/>
                </a:solidFill>
                <a:latin typeface="Roboto"/>
                <a:ea typeface="Roboto"/>
                <a:cs typeface="Roboto"/>
              </a:rPr>
              <a:t>member of the HUF)</a:t>
            </a:r>
          </a:p>
          <a:p>
            <a:pPr marL="342900" marR="0" lvl="0" indent="-342900" algn="just">
              <a:lnSpc>
                <a:spcPct val="115000"/>
              </a:lnSpc>
              <a:spcBef>
                <a:spcPts val="0"/>
              </a:spcBef>
              <a:spcAft>
                <a:spcPts val="0"/>
              </a:spcAft>
              <a:buFont typeface="Symbol" panose="05050102010706020507" pitchFamily="18" charset="2"/>
              <a:buChar char=""/>
            </a:pPr>
            <a:r>
              <a:rPr lang="en-US" sz="2400" dirty="0">
                <a:solidFill>
                  <a:srgbClr val="585852"/>
                </a:solidFill>
                <a:latin typeface="Roboto"/>
                <a:ea typeface="Roboto"/>
                <a:cs typeface="Roboto"/>
              </a:rPr>
              <a:t>PAN of the dependent</a:t>
            </a:r>
          </a:p>
          <a:p>
            <a:pPr marL="342900" marR="0" lvl="0" indent="-342900" algn="just">
              <a:lnSpc>
                <a:spcPct val="115000"/>
              </a:lnSpc>
              <a:spcBef>
                <a:spcPts val="0"/>
              </a:spcBef>
              <a:spcAft>
                <a:spcPts val="0"/>
              </a:spcAft>
              <a:buFont typeface="Symbol" panose="05050102010706020507" pitchFamily="18" charset="2"/>
              <a:buChar char=""/>
            </a:pPr>
            <a:r>
              <a:rPr lang="en-US" sz="2400" dirty="0">
                <a:solidFill>
                  <a:srgbClr val="585852"/>
                </a:solidFill>
                <a:latin typeface="Roboto"/>
                <a:ea typeface="Roboto"/>
                <a:cs typeface="Roboto"/>
              </a:rPr>
              <a:t>Aadhaar of the dependent</a:t>
            </a:r>
          </a:p>
          <a:p>
            <a:pPr marL="342900" marR="0" lvl="0" indent="-342900" algn="just">
              <a:lnSpc>
                <a:spcPct val="115000"/>
              </a:lnSpc>
              <a:spcBef>
                <a:spcPts val="0"/>
              </a:spcBef>
              <a:spcAft>
                <a:spcPts val="0"/>
              </a:spcAft>
              <a:buFont typeface="Symbol" panose="05050102010706020507" pitchFamily="18" charset="2"/>
              <a:buChar char=""/>
            </a:pPr>
            <a:r>
              <a:rPr lang="en-US" sz="2400" dirty="0">
                <a:solidFill>
                  <a:srgbClr val="585852"/>
                </a:solidFill>
                <a:latin typeface="Roboto"/>
                <a:ea typeface="Roboto"/>
                <a:cs typeface="Roboto"/>
              </a:rPr>
              <a:t>Date of filing and acknowledgement number of Form 10-IA</a:t>
            </a:r>
          </a:p>
          <a:p>
            <a:pPr marL="342900" marR="0" lvl="0" indent="-342900" algn="just">
              <a:lnSpc>
                <a:spcPct val="115000"/>
              </a:lnSpc>
              <a:spcBef>
                <a:spcPts val="0"/>
              </a:spcBef>
              <a:spcAft>
                <a:spcPts val="0"/>
              </a:spcAft>
              <a:buFont typeface="Symbol" panose="05050102010706020507" pitchFamily="18" charset="2"/>
              <a:buChar char=""/>
            </a:pPr>
            <a:r>
              <a:rPr lang="en-US" sz="2400" dirty="0">
                <a:solidFill>
                  <a:srgbClr val="585852"/>
                </a:solidFill>
                <a:latin typeface="Roboto"/>
                <a:ea typeface="Roboto"/>
                <a:cs typeface="Roboto"/>
              </a:rPr>
              <a:t>UDID Number (Uniqu7e disability id card)</a:t>
            </a:r>
          </a:p>
        </p:txBody>
      </p:sp>
    </p:spTree>
    <p:extLst>
      <p:ext uri="{BB962C8B-B14F-4D97-AF65-F5344CB8AC3E}">
        <p14:creationId xmlns:p14="http://schemas.microsoft.com/office/powerpoint/2010/main" val="2130662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906362"/>
          </a:xfrm>
          <a:prstGeom prst="rect">
            <a:avLst/>
          </a:prstGeom>
          <a:noFill/>
          <a:ln>
            <a:noFill/>
          </a:ln>
        </p:spPr>
        <p:txBody>
          <a:bodyPr spcFirstLastPara="1" wrap="square" lIns="91425" tIns="45700" rIns="91425" bIns="45700" anchor="t" anchorCtr="0">
            <a:spAutoFit/>
          </a:bodyPr>
          <a:lstStyle/>
          <a:p>
            <a:pPr marR="0" lvl="0" algn="just">
              <a:lnSpc>
                <a:spcPct val="115000"/>
              </a:lnSpc>
              <a:spcBef>
                <a:spcPts val="0"/>
              </a:spcBef>
              <a:spcAft>
                <a:spcPts val="0"/>
              </a:spcAft>
            </a:pPr>
            <a:r>
              <a:rPr lang="en-US" sz="2800" b="1" u="sng" dirty="0">
                <a:solidFill>
                  <a:srgbClr val="8AAA3F"/>
                </a:solidFill>
                <a:latin typeface="Roboto"/>
                <a:ea typeface="Roboto"/>
                <a:cs typeface="Roboto"/>
              </a:rPr>
              <a:t>Reporting of all banks held at any time:</a:t>
            </a:r>
          </a:p>
          <a:p>
            <a:pPr marL="22860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18EE201-DB2E-B1F1-6149-4D3B84531543}"/>
              </a:ext>
            </a:extLst>
          </p:cNvPr>
          <p:cNvSpPr txBox="1"/>
          <p:nvPr/>
        </p:nvSpPr>
        <p:spPr>
          <a:xfrm>
            <a:off x="768417" y="1477605"/>
            <a:ext cx="11756457" cy="2409634"/>
          </a:xfrm>
          <a:prstGeom prst="rect">
            <a:avLst/>
          </a:prstGeom>
          <a:noFill/>
        </p:spPr>
        <p:txBody>
          <a:bodyPr wrap="square">
            <a:spAutoFit/>
          </a:bodyPr>
          <a:lstStyle/>
          <a:p>
            <a:pPr marL="228600" marR="0" algn="just">
              <a:lnSpc>
                <a:spcPct val="115000"/>
              </a:lnSpc>
              <a:spcBef>
                <a:spcPts val="0"/>
              </a:spcBef>
              <a:spcAft>
                <a:spcPts val="0"/>
              </a:spcAft>
            </a:pPr>
            <a:r>
              <a:rPr lang="en-US" sz="2400" dirty="0">
                <a:solidFill>
                  <a:srgbClr val="585852"/>
                </a:solidFill>
                <a:latin typeface="Roboto"/>
                <a:ea typeface="Roboto"/>
                <a:cs typeface="Roboto"/>
              </a:rPr>
              <a:t>The ITR forms require information about the taxpayer’s bank accounts, including the selection of the specific account for receiving income tax refunds. In the new ITR forms 2, 3, 5 and 6, it is obligatory for the taxpayer to disclose all the bank accounts they have ever held, with the exception of dormant accounts.</a:t>
            </a:r>
          </a:p>
          <a:p>
            <a:pPr marL="228600" marR="0" algn="just">
              <a:lnSpc>
                <a:spcPct val="115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36776F8-8ABD-BECD-1BB9-2DC56B9F8498}"/>
              </a:ext>
            </a:extLst>
          </p:cNvPr>
          <p:cNvPicPr>
            <a:picLocks noChangeAspect="1"/>
          </p:cNvPicPr>
          <p:nvPr/>
        </p:nvPicPr>
        <p:blipFill>
          <a:blip r:embed="rId5"/>
          <a:stretch>
            <a:fillRect/>
          </a:stretch>
        </p:blipFill>
        <p:spPr>
          <a:xfrm>
            <a:off x="1371663" y="3932489"/>
            <a:ext cx="10122741" cy="1984902"/>
          </a:xfrm>
          <a:prstGeom prst="rect">
            <a:avLst/>
          </a:prstGeom>
        </p:spPr>
      </p:pic>
    </p:spTree>
    <p:extLst>
      <p:ext uri="{BB962C8B-B14F-4D97-AF65-F5344CB8AC3E}">
        <p14:creationId xmlns:p14="http://schemas.microsoft.com/office/powerpoint/2010/main" val="2802920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Other Common points</a:t>
            </a:r>
            <a:r>
              <a:rPr lang="en-US" sz="1800" b="1" u="sng" dirty="0">
                <a:solidFill>
                  <a:srgbClr val="8AAA3F"/>
                </a:solidFill>
                <a:latin typeface="Roboto"/>
                <a:ea typeface="Roboto"/>
                <a:cs typeface="Roboto"/>
                <a:sym typeface="Roboto"/>
              </a:rPr>
              <a:t>.</a:t>
            </a:r>
            <a:endParaRPr sz="1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79" y="1124117"/>
            <a:ext cx="11054379" cy="3637879"/>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Ensure to save ITR preview in folder.</a:t>
            </a:r>
          </a:p>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Ensure to correctly report disallowance if any in Sch. Part A-OI.</a:t>
            </a:r>
          </a:p>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Ensure to fill Sch. AL in case applicable.</a:t>
            </a:r>
          </a:p>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Ensure to report minor income in Sch. SPI, if any.</a:t>
            </a:r>
          </a:p>
          <a:p>
            <a:pPr marL="285750" indent="-285750" algn="just">
              <a:lnSpc>
                <a:spcPct val="120000"/>
              </a:lnSpc>
              <a:buFontTx/>
              <a:buChar char="-"/>
            </a:pPr>
            <a:r>
              <a:rPr lang="en-US" sz="2400" dirty="0">
                <a:solidFill>
                  <a:srgbClr val="585852"/>
                </a:solidFill>
                <a:latin typeface="Roboto"/>
                <a:ea typeface="Roboto"/>
                <a:cs typeface="Roboto"/>
                <a:sym typeface="Roboto"/>
              </a:rPr>
              <a:t>Ensure to save all documents w.r.t the deduction claimed under chapter VI-A.</a:t>
            </a:r>
          </a:p>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If any details reflecting in AIS/TIS or from 26AS which gets auto populated while downloading pre-fill is not matching with the actual data, kindly punch them manually in the ITR form.</a:t>
            </a:r>
          </a:p>
        </p:txBody>
      </p:sp>
    </p:spTree>
    <p:extLst>
      <p:ext uri="{BB962C8B-B14F-4D97-AF65-F5344CB8AC3E}">
        <p14:creationId xmlns:p14="http://schemas.microsoft.com/office/powerpoint/2010/main" val="2760413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Google Shape;148;p17">
            <a:extLst>
              <a:ext uri="{FF2B5EF4-FFF2-40B4-BE49-F238E27FC236}">
                <a16:creationId xmlns:a16="http://schemas.microsoft.com/office/drawing/2014/main" id="{B4D570D1-AA99-BB04-73E0-88F945116AA7}"/>
              </a:ext>
            </a:extLst>
          </p:cNvPr>
          <p:cNvSpPr txBox="1"/>
          <p:nvPr/>
        </p:nvSpPr>
        <p:spPr>
          <a:xfrm>
            <a:off x="1021080" y="443317"/>
            <a:ext cx="10577581"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Other Common points</a:t>
            </a:r>
            <a:r>
              <a:rPr lang="en-US" sz="1800" b="1" u="sng" dirty="0">
                <a:solidFill>
                  <a:srgbClr val="8AAA3F"/>
                </a:solidFill>
                <a:latin typeface="Roboto"/>
                <a:ea typeface="Roboto"/>
                <a:cs typeface="Roboto"/>
                <a:sym typeface="Roboto"/>
              </a:rPr>
              <a:t>.</a:t>
            </a:r>
            <a:endParaRPr sz="1800" b="1" u="sng" dirty="0">
              <a:solidFill>
                <a:srgbClr val="8AAA3F"/>
              </a:solidFill>
              <a:latin typeface="Roboto"/>
              <a:ea typeface="Roboto"/>
              <a:cs typeface="Roboto"/>
              <a:sym typeface="Roboto"/>
            </a:endParaRPr>
          </a:p>
        </p:txBody>
      </p:sp>
      <p:sp>
        <p:nvSpPr>
          <p:cNvPr id="4" name="Google Shape;149;p17">
            <a:extLst>
              <a:ext uri="{FF2B5EF4-FFF2-40B4-BE49-F238E27FC236}">
                <a16:creationId xmlns:a16="http://schemas.microsoft.com/office/drawing/2014/main" id="{D414BB62-E5E8-8855-BB86-6F9F5CE404B7}"/>
              </a:ext>
            </a:extLst>
          </p:cNvPr>
          <p:cNvSpPr txBox="1"/>
          <p:nvPr/>
        </p:nvSpPr>
        <p:spPr>
          <a:xfrm>
            <a:off x="1021079" y="1124117"/>
            <a:ext cx="11135061" cy="4967473"/>
          </a:xfrm>
          <a:prstGeom prst="rect">
            <a:avLst/>
          </a:prstGeom>
          <a:noFill/>
          <a:ln>
            <a:noFill/>
          </a:ln>
        </p:spPr>
        <p:txBody>
          <a:bodyPr spcFirstLastPara="1" wrap="square" lIns="91425" tIns="45700" rIns="91425" bIns="45700" anchor="t" anchorCtr="0">
            <a:spAutoFit/>
          </a:bodyPr>
          <a:lstStyle/>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Rebate of 25000 (for new regime) available for the ongoing AY if total income does not exceed 7.00 lacs. Further, Rebate under section 87A is subject to Marginal Relief for AY 2024-25: If the new income exceeds INR 7,00,000 but does not exceed INR 7,27,770, income tax on such income cannot exceed the amount by which the net income exceeds INR 7 lakhs</a:t>
            </a:r>
          </a:p>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Ensure that TDS has been deducted at higher rate if the </a:t>
            </a:r>
            <a:r>
              <a:rPr lang="en-US" sz="2400" dirty="0" err="1">
                <a:solidFill>
                  <a:srgbClr val="585852"/>
                </a:solidFill>
                <a:latin typeface="Roboto"/>
                <a:ea typeface="Roboto"/>
                <a:cs typeface="Roboto"/>
                <a:sym typeface="Roboto"/>
              </a:rPr>
              <a:t>deductee</a:t>
            </a:r>
            <a:r>
              <a:rPr lang="en-US" sz="2400" dirty="0">
                <a:solidFill>
                  <a:srgbClr val="585852"/>
                </a:solidFill>
                <a:latin typeface="Roboto"/>
                <a:ea typeface="Roboto"/>
                <a:cs typeface="Roboto"/>
                <a:sym typeface="Roboto"/>
              </a:rPr>
              <a:t> has not furnished his return of income for the immediately preceding AY with the due date of filing of the return. The higher of the following rates of TDS will be levied on your income:</a:t>
            </a:r>
          </a:p>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a:t>
            </a:r>
            <a:r>
              <a:rPr lang="en-US" sz="2400" dirty="0" err="1">
                <a:solidFill>
                  <a:srgbClr val="585852"/>
                </a:solidFill>
                <a:latin typeface="Roboto"/>
                <a:ea typeface="Roboto"/>
                <a:cs typeface="Roboto"/>
                <a:sym typeface="Roboto"/>
              </a:rPr>
              <a:t>i</a:t>
            </a:r>
            <a:r>
              <a:rPr lang="en-US" sz="2400" dirty="0">
                <a:solidFill>
                  <a:srgbClr val="585852"/>
                </a:solidFill>
                <a:latin typeface="Roboto"/>
                <a:ea typeface="Roboto"/>
                <a:cs typeface="Roboto"/>
                <a:sym typeface="Roboto"/>
              </a:rPr>
              <a:t>) TDS at twice the standard applicable</a:t>
            </a:r>
          </a:p>
          <a:p>
            <a:pPr marL="285750" lvl="0" indent="-285750" algn="just"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(ii) 5%</a:t>
            </a:r>
          </a:p>
        </p:txBody>
      </p:sp>
    </p:spTree>
    <p:extLst>
      <p:ext uri="{BB962C8B-B14F-4D97-AF65-F5344CB8AC3E}">
        <p14:creationId xmlns:p14="http://schemas.microsoft.com/office/powerpoint/2010/main" val="22418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descr="Presentation Slides-13.jpg"/>
          <p:cNvPicPr preferRelativeResize="0"/>
          <p:nvPr/>
        </p:nvPicPr>
        <p:blipFill rotWithShape="1">
          <a:blip r:embed="rId3">
            <a:alphaModFix/>
          </a:blip>
          <a:srcRect/>
          <a:stretch/>
        </p:blipFill>
        <p:spPr>
          <a:xfrm>
            <a:off x="0" y="0"/>
            <a:ext cx="14630400" cy="8229600"/>
          </a:xfrm>
          <a:prstGeom prst="rect">
            <a:avLst/>
          </a:prstGeom>
          <a:noFill/>
          <a:ln>
            <a:noFill/>
          </a:ln>
        </p:spPr>
      </p:pic>
      <p:pic>
        <p:nvPicPr>
          <p:cNvPr id="156" name="Google Shape;156;p18" descr="D:\Anuradha 2018\2021\Verendra Kalra &amp; Co\FINAL LOGO\VK&amp;CO\PNG\Verendra Kalra &amp; Co Logo-01.png"/>
          <p:cNvPicPr preferRelativeResize="0"/>
          <p:nvPr/>
        </p:nvPicPr>
        <p:blipFill rotWithShape="1">
          <a:blip r:embed="rId4">
            <a:alphaModFix/>
          </a:blip>
          <a:srcRect/>
          <a:stretch/>
        </p:blipFill>
        <p:spPr>
          <a:xfrm>
            <a:off x="11864469" y="304800"/>
            <a:ext cx="2384777" cy="990600"/>
          </a:xfrm>
          <a:prstGeom prst="rect">
            <a:avLst/>
          </a:prstGeom>
          <a:noFill/>
          <a:ln>
            <a:noFill/>
          </a:ln>
        </p:spPr>
      </p:pic>
      <p:sp>
        <p:nvSpPr>
          <p:cNvPr id="157" name="Google Shape;157;p18"/>
          <p:cNvSpPr txBox="1"/>
          <p:nvPr/>
        </p:nvSpPr>
        <p:spPr>
          <a:xfrm>
            <a:off x="856892" y="1143000"/>
            <a:ext cx="2640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Roboto"/>
                <a:ea typeface="Roboto"/>
                <a:cs typeface="Roboto"/>
                <a:sym typeface="Roboto"/>
              </a:rPr>
              <a:t>Thank You</a:t>
            </a:r>
            <a:endParaRPr sz="4000" b="1">
              <a:solidFill>
                <a:schemeClr val="lt1"/>
              </a:solidFill>
              <a:latin typeface="Roboto"/>
              <a:ea typeface="Roboto"/>
              <a:cs typeface="Roboto"/>
              <a:sym typeface="Roboto"/>
            </a:endParaRPr>
          </a:p>
        </p:txBody>
      </p:sp>
      <p:sp>
        <p:nvSpPr>
          <p:cNvPr id="158" name="Google Shape;158;p18"/>
          <p:cNvSpPr/>
          <p:nvPr/>
        </p:nvSpPr>
        <p:spPr>
          <a:xfrm>
            <a:off x="933092" y="1905000"/>
            <a:ext cx="241970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9" name="Google Shape;159;p18"/>
          <p:cNvSpPr txBox="1"/>
          <p:nvPr/>
        </p:nvSpPr>
        <p:spPr>
          <a:xfrm>
            <a:off x="838200" y="2667000"/>
            <a:ext cx="2512226"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3rd Floor, MJ Tower,</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55, Rajpur Road,</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Dehradun - 248001</a:t>
            </a:r>
            <a:endParaRPr sz="2000">
              <a:solidFill>
                <a:schemeClr val="lt1"/>
              </a:solidFill>
              <a:latin typeface="Roboto"/>
              <a:ea typeface="Roboto"/>
              <a:cs typeface="Roboto"/>
              <a:sym typeface="Roboto"/>
            </a:endParaRPr>
          </a:p>
        </p:txBody>
      </p:sp>
      <p:cxnSp>
        <p:nvCxnSpPr>
          <p:cNvPr id="160" name="Google Shape;160;p18"/>
          <p:cNvCxnSpPr/>
          <p:nvPr/>
        </p:nvCxnSpPr>
        <p:spPr>
          <a:xfrm rot="5400000">
            <a:off x="2972594" y="3276600"/>
            <a:ext cx="1219200" cy="1588"/>
          </a:xfrm>
          <a:prstGeom prst="straightConnector1">
            <a:avLst/>
          </a:prstGeom>
          <a:noFill/>
          <a:ln w="9525" cap="flat" cmpd="sng">
            <a:solidFill>
              <a:schemeClr val="lt1"/>
            </a:solidFill>
            <a:prstDash val="solid"/>
            <a:round/>
            <a:headEnd type="none" w="sm" len="sm"/>
            <a:tailEnd type="none" w="sm" len="sm"/>
          </a:ln>
        </p:spPr>
      </p:cxnSp>
      <p:sp>
        <p:nvSpPr>
          <p:cNvPr id="161" name="Google Shape;161;p18"/>
          <p:cNvSpPr txBox="1"/>
          <p:nvPr/>
        </p:nvSpPr>
        <p:spPr>
          <a:xfrm>
            <a:off x="3742268" y="2667000"/>
            <a:ext cx="295778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T:</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+91.135.2743283</a:t>
            </a:r>
            <a:endParaRPr dirty="0"/>
          </a:p>
          <a:p>
            <a:pPr marL="0" marR="0" lvl="0" indent="0" algn="l" rtl="0">
              <a:lnSpc>
                <a:spcPct val="120000"/>
              </a:lnSpc>
              <a:spcBef>
                <a:spcPts val="0"/>
              </a:spcBef>
              <a:spcAft>
                <a:spcPts val="0"/>
              </a:spcAft>
              <a:buNone/>
            </a:pPr>
            <a:r>
              <a:rPr lang="en-US" sz="2000" dirty="0">
                <a:solidFill>
                  <a:schemeClr val="lt1"/>
                </a:solidFill>
                <a:latin typeface="Roboto"/>
                <a:ea typeface="Roboto"/>
                <a:cs typeface="Roboto"/>
                <a:sym typeface="Roboto"/>
              </a:rPr>
              <a:t>        +91.135.2747084</a:t>
            </a:r>
            <a:endParaRPr dirty="0"/>
          </a:p>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W:</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vkalra.com</a:t>
            </a:r>
            <a:endParaRPr sz="2000" dirty="0">
              <a:solidFill>
                <a:schemeClr val="lt1"/>
              </a:solidFill>
              <a:latin typeface="Roboto"/>
              <a:ea typeface="Roboto"/>
              <a:cs typeface="Roboto"/>
              <a:sym typeface="Roboto"/>
            </a:endParaRPr>
          </a:p>
        </p:txBody>
      </p:sp>
      <p:cxnSp>
        <p:nvCxnSpPr>
          <p:cNvPr id="162" name="Google Shape;162;p18"/>
          <p:cNvCxnSpPr/>
          <p:nvPr/>
        </p:nvCxnSpPr>
        <p:spPr>
          <a:xfrm rot="5400000">
            <a:off x="6096838" y="3276644"/>
            <a:ext cx="1219200" cy="1500"/>
          </a:xfrm>
          <a:prstGeom prst="straightConnector1">
            <a:avLst/>
          </a:prstGeom>
          <a:noFill/>
          <a:ln w="9525" cap="flat" cmpd="sng">
            <a:solidFill>
              <a:schemeClr val="lt1"/>
            </a:solidFill>
            <a:prstDash val="solid"/>
            <a:round/>
            <a:headEnd type="none" w="sm" len="sm"/>
            <a:tailEnd type="none" w="sm" len="sm"/>
          </a:ln>
        </p:spPr>
      </p:cxnSp>
      <p:sp>
        <p:nvSpPr>
          <p:cNvPr id="163" name="Google Shape;163;p18"/>
          <p:cNvSpPr txBox="1"/>
          <p:nvPr/>
        </p:nvSpPr>
        <p:spPr>
          <a:xfrm>
            <a:off x="6934200" y="2667000"/>
            <a:ext cx="1624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Follow us on</a:t>
            </a:r>
            <a:endParaRPr sz="2000">
              <a:solidFill>
                <a:schemeClr val="lt1"/>
              </a:solidFill>
              <a:latin typeface="Roboto"/>
              <a:ea typeface="Roboto"/>
              <a:cs typeface="Roboto"/>
              <a:sym typeface="Roboto"/>
            </a:endParaRPr>
          </a:p>
        </p:txBody>
      </p:sp>
      <p:pic>
        <p:nvPicPr>
          <p:cNvPr id="164" name="Google Shape;164;p18" descr="Icon-01.png"/>
          <p:cNvPicPr preferRelativeResize="0"/>
          <p:nvPr/>
        </p:nvPicPr>
        <p:blipFill rotWithShape="1">
          <a:blip r:embed="rId5">
            <a:alphaModFix/>
          </a:blip>
          <a:srcRect/>
          <a:stretch/>
        </p:blipFill>
        <p:spPr>
          <a:xfrm>
            <a:off x="8558363" y="2743200"/>
            <a:ext cx="1435152" cy="3047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9701" y="334243"/>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Common points for preparation of COI</a:t>
            </a:r>
          </a:p>
        </p:txBody>
      </p:sp>
      <p:sp>
        <p:nvSpPr>
          <p:cNvPr id="147" name="Google Shape;147;p17"/>
          <p:cNvSpPr/>
          <p:nvPr/>
        </p:nvSpPr>
        <p:spPr>
          <a:xfrm flipV="1">
            <a:off x="1021079" y="973082"/>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52946" y="1484549"/>
            <a:ext cx="9032700"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2. Response /Feedback is mandatory to be filed</a:t>
            </a:r>
            <a:endParaRPr sz="2800" b="1" u="sng" dirty="0">
              <a:solidFill>
                <a:srgbClr val="8AAA3F"/>
              </a:solidFill>
              <a:latin typeface="Roboto"/>
              <a:ea typeface="Roboto"/>
              <a:cs typeface="Roboto"/>
              <a:sym typeface="Roboto"/>
            </a:endParaRPr>
          </a:p>
        </p:txBody>
      </p:sp>
      <p:sp>
        <p:nvSpPr>
          <p:cNvPr id="149" name="Google Shape;149;p17"/>
          <p:cNvSpPr txBox="1"/>
          <p:nvPr/>
        </p:nvSpPr>
        <p:spPr>
          <a:xfrm>
            <a:off x="1021079" y="2556681"/>
            <a:ext cx="12564291" cy="535491"/>
          </a:xfrm>
          <a:prstGeom prst="rect">
            <a:avLst/>
          </a:prstGeom>
          <a:noFill/>
          <a:ln>
            <a:noFill/>
          </a:ln>
        </p:spPr>
        <p:txBody>
          <a:bodyPr spcFirstLastPara="1" wrap="square" lIns="91425" tIns="45700" rIns="91425" bIns="45700" anchor="t" anchorCtr="0">
            <a:spAutoFit/>
          </a:bodyPr>
          <a:lstStyle/>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Please ensure to file the response/feedback at portal. </a:t>
            </a:r>
            <a:endParaRPr sz="2400" dirty="0">
              <a:solidFill>
                <a:srgbClr val="585852"/>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0427CDFB-B439-9CEB-D3D6-D722BF65B89C}"/>
              </a:ext>
            </a:extLst>
          </p:cNvPr>
          <p:cNvPicPr>
            <a:picLocks noChangeAspect="1"/>
          </p:cNvPicPr>
          <p:nvPr/>
        </p:nvPicPr>
        <p:blipFill>
          <a:blip r:embed="rId5"/>
          <a:stretch>
            <a:fillRect/>
          </a:stretch>
        </p:blipFill>
        <p:spPr>
          <a:xfrm>
            <a:off x="1392610" y="3465791"/>
            <a:ext cx="10258425" cy="3343275"/>
          </a:xfrm>
          <a:prstGeom prst="rect">
            <a:avLst/>
          </a:prstGeom>
        </p:spPr>
      </p:pic>
    </p:spTree>
    <p:extLst>
      <p:ext uri="{BB962C8B-B14F-4D97-AF65-F5344CB8AC3E}">
        <p14:creationId xmlns:p14="http://schemas.microsoft.com/office/powerpoint/2010/main" val="391077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9701" y="334243"/>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Common points for preparation of COI</a:t>
            </a:r>
          </a:p>
        </p:txBody>
      </p:sp>
      <p:sp>
        <p:nvSpPr>
          <p:cNvPr id="147" name="Google Shape;147;p17"/>
          <p:cNvSpPr/>
          <p:nvPr/>
        </p:nvSpPr>
        <p:spPr>
          <a:xfrm flipV="1">
            <a:off x="1021079" y="973082"/>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52946" y="1484549"/>
            <a:ext cx="9032700"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2. Response /Feedback is mandatory to be filed</a:t>
            </a:r>
            <a:endParaRPr sz="2800" b="1" u="sng" dirty="0">
              <a:solidFill>
                <a:srgbClr val="8AAA3F"/>
              </a:solidFill>
              <a:latin typeface="Roboto"/>
              <a:ea typeface="Roboto"/>
              <a:cs typeface="Roboto"/>
              <a:sym typeface="Roboto"/>
            </a:endParaRPr>
          </a:p>
        </p:txBody>
      </p:sp>
      <p:sp>
        <p:nvSpPr>
          <p:cNvPr id="149" name="Google Shape;149;p17"/>
          <p:cNvSpPr txBox="1"/>
          <p:nvPr/>
        </p:nvSpPr>
        <p:spPr>
          <a:xfrm>
            <a:off x="1021079" y="2556681"/>
            <a:ext cx="12564291" cy="535491"/>
          </a:xfrm>
          <a:prstGeom prst="rect">
            <a:avLst/>
          </a:prstGeom>
          <a:noFill/>
          <a:ln>
            <a:noFill/>
          </a:ln>
        </p:spPr>
        <p:txBody>
          <a:bodyPr spcFirstLastPara="1" wrap="square" lIns="91425" tIns="45700" rIns="91425" bIns="45700" anchor="t" anchorCtr="0">
            <a:spAutoFit/>
          </a:bodyPr>
          <a:lstStyle/>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Please ensure to file the response/feedback at portal. </a:t>
            </a:r>
            <a:endParaRPr sz="2400" dirty="0">
              <a:solidFill>
                <a:srgbClr val="585852"/>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6" name="Picture 5">
            <a:extLst>
              <a:ext uri="{FF2B5EF4-FFF2-40B4-BE49-F238E27FC236}">
                <a16:creationId xmlns:a16="http://schemas.microsoft.com/office/drawing/2014/main" id="{414A5565-19DD-BF74-CF1B-FCF24564D834}"/>
              </a:ext>
            </a:extLst>
          </p:cNvPr>
          <p:cNvPicPr>
            <a:picLocks noChangeAspect="1"/>
          </p:cNvPicPr>
          <p:nvPr/>
        </p:nvPicPr>
        <p:blipFill>
          <a:blip r:embed="rId5"/>
          <a:stretch>
            <a:fillRect/>
          </a:stretch>
        </p:blipFill>
        <p:spPr>
          <a:xfrm>
            <a:off x="1268225" y="3743584"/>
            <a:ext cx="9001125" cy="3457575"/>
          </a:xfrm>
          <a:prstGeom prst="rect">
            <a:avLst/>
          </a:prstGeom>
        </p:spPr>
      </p:pic>
    </p:spTree>
    <p:extLst>
      <p:ext uri="{BB962C8B-B14F-4D97-AF65-F5344CB8AC3E}">
        <p14:creationId xmlns:p14="http://schemas.microsoft.com/office/powerpoint/2010/main" val="46136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9701" y="334243"/>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Common points for preparation of COI</a:t>
            </a:r>
          </a:p>
        </p:txBody>
      </p:sp>
      <p:sp>
        <p:nvSpPr>
          <p:cNvPr id="147" name="Google Shape;147;p17"/>
          <p:cNvSpPr/>
          <p:nvPr/>
        </p:nvSpPr>
        <p:spPr>
          <a:xfrm flipV="1">
            <a:off x="1021079" y="973082"/>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59701" y="1468582"/>
            <a:ext cx="9032700"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3. Response /Feedback is mandatory to be filed</a:t>
            </a:r>
            <a:endParaRPr sz="2800" b="1" u="sng" dirty="0">
              <a:solidFill>
                <a:srgbClr val="8AAA3F"/>
              </a:solidFill>
              <a:latin typeface="Roboto"/>
              <a:ea typeface="Roboto"/>
              <a:cs typeface="Roboto"/>
              <a:sym typeface="Roboto"/>
            </a:endParaRPr>
          </a:p>
        </p:txBody>
      </p:sp>
      <p:sp>
        <p:nvSpPr>
          <p:cNvPr id="149" name="Google Shape;149;p17"/>
          <p:cNvSpPr txBox="1"/>
          <p:nvPr/>
        </p:nvSpPr>
        <p:spPr>
          <a:xfrm>
            <a:off x="1021079" y="2556681"/>
            <a:ext cx="12564291" cy="978689"/>
          </a:xfrm>
          <a:prstGeom prst="rect">
            <a:avLst/>
          </a:prstGeom>
          <a:noFill/>
          <a:ln>
            <a:noFill/>
          </a:ln>
        </p:spPr>
        <p:txBody>
          <a:bodyPr spcFirstLastPara="1" wrap="square" lIns="91425" tIns="45700" rIns="91425" bIns="45700" anchor="t" anchorCtr="0">
            <a:spAutoFit/>
          </a:bodyPr>
          <a:lstStyle/>
          <a:p>
            <a:pPr marL="285750" lvl="0" indent="-285750" algn="l" rtl="0">
              <a:lnSpc>
                <a:spcPct val="120000"/>
              </a:lnSpc>
              <a:spcBef>
                <a:spcPts val="0"/>
              </a:spcBef>
              <a:spcAft>
                <a:spcPts val="0"/>
              </a:spcAft>
              <a:buFontTx/>
              <a:buChar char="-"/>
            </a:pPr>
            <a:r>
              <a:rPr lang="en-US" sz="2400" dirty="0">
                <a:solidFill>
                  <a:srgbClr val="585852"/>
                </a:solidFill>
                <a:latin typeface="Roboto"/>
                <a:ea typeface="Roboto"/>
                <a:cs typeface="Roboto"/>
                <a:sym typeface="Roboto"/>
              </a:rPr>
              <a:t>Please ensure to attach the snip of the response filed in the ITR DCL Part-B. Do not provide irrelevant attachments</a:t>
            </a:r>
            <a:r>
              <a:rPr lang="en-US" sz="1600" dirty="0">
                <a:solidFill>
                  <a:srgbClr val="585852"/>
                </a:solidFill>
                <a:latin typeface="Roboto"/>
                <a:ea typeface="Roboto"/>
                <a:cs typeface="Roboto"/>
                <a:sym typeface="Roboto"/>
              </a:rPr>
              <a:t>. </a:t>
            </a:r>
            <a:endParaRPr sz="1600" dirty="0">
              <a:solidFill>
                <a:srgbClr val="585852"/>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Picture 1">
            <a:extLst>
              <a:ext uri="{FF2B5EF4-FFF2-40B4-BE49-F238E27FC236}">
                <a16:creationId xmlns:a16="http://schemas.microsoft.com/office/drawing/2014/main" id="{9E384E8D-0D5D-866C-9AE1-C378B0D28CD2}"/>
              </a:ext>
            </a:extLst>
          </p:cNvPr>
          <p:cNvPicPr>
            <a:picLocks noChangeAspect="1"/>
          </p:cNvPicPr>
          <p:nvPr/>
        </p:nvPicPr>
        <p:blipFill>
          <a:blip r:embed="rId5"/>
          <a:stretch>
            <a:fillRect/>
          </a:stretch>
        </p:blipFill>
        <p:spPr>
          <a:xfrm>
            <a:off x="76200" y="4171065"/>
            <a:ext cx="14331623" cy="1543050"/>
          </a:xfrm>
          <a:prstGeom prst="rect">
            <a:avLst/>
          </a:prstGeom>
        </p:spPr>
      </p:pic>
    </p:spTree>
    <p:extLst>
      <p:ext uri="{BB962C8B-B14F-4D97-AF65-F5344CB8AC3E}">
        <p14:creationId xmlns:p14="http://schemas.microsoft.com/office/powerpoint/2010/main" val="331113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5695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40407" y="583026"/>
            <a:ext cx="12805507" cy="60935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b="1" u="sng" dirty="0">
                <a:solidFill>
                  <a:srgbClr val="8AAA3F"/>
                </a:solidFill>
                <a:latin typeface="Roboto"/>
                <a:ea typeface="Roboto"/>
                <a:cs typeface="Roboto"/>
                <a:sym typeface="Roboto"/>
              </a:rPr>
              <a:t>4. No clarity regarding opting for old regime or new regime</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01756A8D-4AC7-9F82-1659-0314B5D8D072}"/>
              </a:ext>
            </a:extLst>
          </p:cNvPr>
          <p:cNvPicPr>
            <a:picLocks noChangeAspect="1"/>
          </p:cNvPicPr>
          <p:nvPr/>
        </p:nvPicPr>
        <p:blipFill>
          <a:blip r:embed="rId5"/>
          <a:stretch>
            <a:fillRect/>
          </a:stretch>
        </p:blipFill>
        <p:spPr>
          <a:xfrm>
            <a:off x="1261677" y="2806450"/>
            <a:ext cx="4355707" cy="4108141"/>
          </a:xfrm>
          <a:prstGeom prst="rect">
            <a:avLst/>
          </a:prstGeom>
        </p:spPr>
      </p:pic>
      <p:sp>
        <p:nvSpPr>
          <p:cNvPr id="10" name="TextBox 9">
            <a:extLst>
              <a:ext uri="{FF2B5EF4-FFF2-40B4-BE49-F238E27FC236}">
                <a16:creationId xmlns:a16="http://schemas.microsoft.com/office/drawing/2014/main" id="{312AD2E2-86BA-DD8B-61DD-DD472C66835F}"/>
              </a:ext>
            </a:extLst>
          </p:cNvPr>
          <p:cNvSpPr txBox="1"/>
          <p:nvPr/>
        </p:nvSpPr>
        <p:spPr>
          <a:xfrm>
            <a:off x="840407" y="1274984"/>
            <a:ext cx="11103427" cy="944874"/>
          </a:xfrm>
          <a:prstGeom prst="rect">
            <a:avLst/>
          </a:prstGeom>
          <a:noFill/>
        </p:spPr>
        <p:txBody>
          <a:bodyPr wrap="square" rtlCol="0">
            <a:spAutoFit/>
          </a:bodyPr>
          <a:lstStyle/>
          <a:p>
            <a:pPr marL="285750" indent="-285750">
              <a:lnSpc>
                <a:spcPct val="120000"/>
              </a:lnSpc>
              <a:buFontTx/>
              <a:buChar char="-"/>
            </a:pPr>
            <a:r>
              <a:rPr lang="en-US" sz="2400" dirty="0">
                <a:solidFill>
                  <a:srgbClr val="585852"/>
                </a:solidFill>
                <a:latin typeface="Roboto"/>
                <a:ea typeface="Roboto"/>
                <a:cs typeface="Roboto"/>
              </a:rPr>
              <a:t>A single regime needs to be followed and the same needs to be mentioned in COI. Please ensure to mention that correctly.</a:t>
            </a:r>
          </a:p>
        </p:txBody>
      </p:sp>
    </p:spTree>
    <p:extLst>
      <p:ext uri="{BB962C8B-B14F-4D97-AF65-F5344CB8AC3E}">
        <p14:creationId xmlns:p14="http://schemas.microsoft.com/office/powerpoint/2010/main" val="391848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21616" y="286130"/>
            <a:ext cx="1158195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Common errors in filing of Income Tax Return</a:t>
            </a:r>
          </a:p>
        </p:txBody>
      </p:sp>
      <p:sp>
        <p:nvSpPr>
          <p:cNvPr id="147" name="Google Shape;147;p17"/>
          <p:cNvSpPr/>
          <p:nvPr/>
        </p:nvSpPr>
        <p:spPr>
          <a:xfrm flipV="1">
            <a:off x="939522" y="924969"/>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939522" y="1370421"/>
            <a:ext cx="11283854"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u="sng" dirty="0">
                <a:solidFill>
                  <a:srgbClr val="8AAA3F"/>
                </a:solidFill>
                <a:latin typeface="Roboto"/>
                <a:ea typeface="Roboto"/>
                <a:cs typeface="Roboto"/>
                <a:sym typeface="Roboto"/>
              </a:rPr>
              <a:t>5. Mandatory information that should be present in General schedule tab.</a:t>
            </a:r>
            <a:endParaRPr sz="2400" b="1" u="sng" dirty="0">
              <a:solidFill>
                <a:srgbClr val="8AAA3F"/>
              </a:solidFill>
              <a:latin typeface="Roboto"/>
              <a:ea typeface="Roboto"/>
              <a:cs typeface="Roboto"/>
              <a:sym typeface="Roboto"/>
            </a:endParaRPr>
          </a:p>
        </p:txBody>
      </p:sp>
      <p:sp>
        <p:nvSpPr>
          <p:cNvPr id="149" name="Google Shape;149;p17"/>
          <p:cNvSpPr txBox="1"/>
          <p:nvPr/>
        </p:nvSpPr>
        <p:spPr>
          <a:xfrm>
            <a:off x="996204" y="2100100"/>
            <a:ext cx="8636700" cy="1200288"/>
          </a:xfrm>
          <a:prstGeom prst="rect">
            <a:avLst/>
          </a:prstGeom>
          <a:noFill/>
          <a:ln>
            <a:noFill/>
          </a:ln>
        </p:spPr>
        <p:txBody>
          <a:bodyPr spcFirstLastPara="1" wrap="square" lIns="91425" tIns="45700" rIns="91425" bIns="45700" anchor="t" anchorCtr="0">
            <a:spAutoFit/>
          </a:bodyPr>
          <a:lstStyle/>
          <a:p>
            <a:pPr marL="285750" lvl="0" indent="-285750" algn="l" rtl="0">
              <a:lnSpc>
                <a:spcPct val="120000"/>
              </a:lnSpc>
              <a:spcBef>
                <a:spcPts val="0"/>
              </a:spcBef>
              <a:spcAft>
                <a:spcPts val="0"/>
              </a:spcAft>
              <a:buFontTx/>
              <a:buChar char="-"/>
            </a:pPr>
            <a:r>
              <a:rPr lang="en-US" sz="2000" dirty="0">
                <a:solidFill>
                  <a:srgbClr val="585852"/>
                </a:solidFill>
                <a:latin typeface="Roboto"/>
                <a:ea typeface="Roboto"/>
                <a:cs typeface="Roboto"/>
                <a:sym typeface="Roboto"/>
              </a:rPr>
              <a:t>Mention office contact details in secondary contact details option as mentioned in tooltip</a:t>
            </a:r>
          </a:p>
          <a:p>
            <a:pPr marL="285750" lvl="0" indent="-285750" algn="l" rtl="0">
              <a:lnSpc>
                <a:spcPct val="120000"/>
              </a:lnSpc>
              <a:spcBef>
                <a:spcPts val="0"/>
              </a:spcBef>
              <a:spcAft>
                <a:spcPts val="0"/>
              </a:spcAft>
              <a:buFontTx/>
              <a:buChar char="-"/>
            </a:pPr>
            <a:r>
              <a:rPr lang="en-US" sz="2000" dirty="0">
                <a:solidFill>
                  <a:srgbClr val="585852"/>
                </a:solidFill>
                <a:latin typeface="Roboto"/>
                <a:ea typeface="Roboto"/>
                <a:cs typeface="Roboto"/>
                <a:sym typeface="Roboto"/>
              </a:rPr>
              <a:t>Closing balance of unlisted shares held by the client (if any).</a:t>
            </a:r>
            <a:endParaRPr sz="2000" dirty="0">
              <a:solidFill>
                <a:srgbClr val="585852"/>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0BB7886D-26F7-08DE-160C-99DA2147D265}"/>
              </a:ext>
            </a:extLst>
          </p:cNvPr>
          <p:cNvPicPr>
            <a:picLocks noChangeAspect="1"/>
          </p:cNvPicPr>
          <p:nvPr/>
        </p:nvPicPr>
        <p:blipFill>
          <a:blip r:embed="rId5"/>
          <a:stretch>
            <a:fillRect/>
          </a:stretch>
        </p:blipFill>
        <p:spPr>
          <a:xfrm>
            <a:off x="1243572" y="3509565"/>
            <a:ext cx="9991725" cy="1657350"/>
          </a:xfrm>
          <a:prstGeom prst="rect">
            <a:avLst/>
          </a:prstGeom>
        </p:spPr>
      </p:pic>
      <p:pic>
        <p:nvPicPr>
          <p:cNvPr id="9" name="Picture 8">
            <a:extLst>
              <a:ext uri="{FF2B5EF4-FFF2-40B4-BE49-F238E27FC236}">
                <a16:creationId xmlns:a16="http://schemas.microsoft.com/office/drawing/2014/main" id="{CC931E04-1B83-ADA7-E40D-A8378B4277F5}"/>
              </a:ext>
            </a:extLst>
          </p:cNvPr>
          <p:cNvPicPr>
            <a:picLocks noChangeAspect="1"/>
          </p:cNvPicPr>
          <p:nvPr/>
        </p:nvPicPr>
        <p:blipFill>
          <a:blip r:embed="rId6"/>
          <a:stretch>
            <a:fillRect/>
          </a:stretch>
        </p:blipFill>
        <p:spPr>
          <a:xfrm>
            <a:off x="1243207" y="5184380"/>
            <a:ext cx="8943975" cy="2886075"/>
          </a:xfrm>
          <a:prstGeom prst="rect">
            <a:avLst/>
          </a:prstGeom>
        </p:spPr>
      </p:pic>
    </p:spTree>
    <p:extLst>
      <p:ext uri="{BB962C8B-B14F-4D97-AF65-F5344CB8AC3E}">
        <p14:creationId xmlns:p14="http://schemas.microsoft.com/office/powerpoint/2010/main" val="317311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5695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40407" y="583026"/>
            <a:ext cx="12805507"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u="sng" dirty="0">
                <a:solidFill>
                  <a:srgbClr val="8AAA3F"/>
                </a:solidFill>
                <a:latin typeface="Roboto"/>
                <a:ea typeface="Roboto"/>
                <a:cs typeface="Roboto"/>
                <a:sym typeface="Roboto"/>
              </a:rPr>
              <a:t>6. Supplementary deed not provided by the client to verify the remuneration amount given to partners </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5" name="Picture 4">
            <a:extLst>
              <a:ext uri="{FF2B5EF4-FFF2-40B4-BE49-F238E27FC236}">
                <a16:creationId xmlns:a16="http://schemas.microsoft.com/office/drawing/2014/main" id="{13D034AF-6AB7-DABB-62FC-8C6CE80F7B51}"/>
              </a:ext>
            </a:extLst>
          </p:cNvPr>
          <p:cNvPicPr>
            <a:picLocks noChangeAspect="1"/>
          </p:cNvPicPr>
          <p:nvPr/>
        </p:nvPicPr>
        <p:blipFill>
          <a:blip r:embed="rId5"/>
          <a:stretch>
            <a:fillRect/>
          </a:stretch>
        </p:blipFill>
        <p:spPr>
          <a:xfrm>
            <a:off x="4177147" y="1711604"/>
            <a:ext cx="3676103" cy="5434929"/>
          </a:xfrm>
          <a:prstGeom prst="rect">
            <a:avLst/>
          </a:prstGeom>
        </p:spPr>
      </p:pic>
    </p:spTree>
    <p:extLst>
      <p:ext uri="{BB962C8B-B14F-4D97-AF65-F5344CB8AC3E}">
        <p14:creationId xmlns:p14="http://schemas.microsoft.com/office/powerpoint/2010/main" val="34690767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A6C34F0DE2084C876D09A16B8CDFE3" ma:contentTypeVersion="2" ma:contentTypeDescription="Create a new document." ma:contentTypeScope="" ma:versionID="5d7c7b7287068db4ffde2e16793087fd">
  <xsd:schema xmlns:xsd="http://www.w3.org/2001/XMLSchema" xmlns:xs="http://www.w3.org/2001/XMLSchema" xmlns:p="http://schemas.microsoft.com/office/2006/metadata/properties" xmlns:ns3="413e35b0-d46c-4fda-94ca-6c0dad8f5419" targetNamespace="http://schemas.microsoft.com/office/2006/metadata/properties" ma:root="true" ma:fieldsID="d4c5323aaecb493244933004ee0aa726" ns3:_="">
    <xsd:import namespace="413e35b0-d46c-4fda-94ca-6c0dad8f541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e35b0-d46c-4fda-94ca-6c0dad8f5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E1F102-7F22-4057-A734-084314BD741D}">
  <ds:schemaRef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413e35b0-d46c-4fda-94ca-6c0dad8f5419"/>
    <ds:schemaRef ds:uri="http://www.w3.org/XML/1998/namespace"/>
    <ds:schemaRef ds:uri="http://purl.org/dc/terms/"/>
  </ds:schemaRefs>
</ds:datastoreItem>
</file>

<file path=customXml/itemProps2.xml><?xml version="1.0" encoding="utf-8"?>
<ds:datastoreItem xmlns:ds="http://schemas.openxmlformats.org/officeDocument/2006/customXml" ds:itemID="{3635A358-4DE6-4F16-832F-685D46A6191F}">
  <ds:schemaRefs>
    <ds:schemaRef ds:uri="http://schemas.microsoft.com/sharepoint/v3/contenttype/forms"/>
  </ds:schemaRefs>
</ds:datastoreItem>
</file>

<file path=customXml/itemProps3.xml><?xml version="1.0" encoding="utf-8"?>
<ds:datastoreItem xmlns:ds="http://schemas.openxmlformats.org/officeDocument/2006/customXml" ds:itemID="{48FD40D0-CD38-4BFF-A7CD-1A07B8FF5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3e35b0-d46c-4fda-94ca-6c0dad8f54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1420</TotalTime>
  <Words>2810</Words>
  <Application>Microsoft Office PowerPoint</Application>
  <PresentationFormat>Custom</PresentationFormat>
  <Paragraphs>159</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Symbol</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Agrawal</dc:creator>
  <cp:lastModifiedBy>Accounts.vkalra</cp:lastModifiedBy>
  <cp:revision>166</cp:revision>
  <dcterms:modified xsi:type="dcterms:W3CDTF">2024-06-15T07:44:18Z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0x010100CDA6C34F0DE2084C876D09A16B8CDFE3</vt:lpwstr>
  </property>
</Properties>
</file>